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72" r:id="rId4"/>
    <p:sldMasterId id="2147483701" r:id="rId5"/>
  </p:sldMasterIdLst>
  <p:notesMasterIdLst>
    <p:notesMasterId r:id="rId53"/>
  </p:notesMasterIdLst>
  <p:sldIdLst>
    <p:sldId id="10053" r:id="rId6"/>
    <p:sldId id="10110" r:id="rId7"/>
    <p:sldId id="10111" r:id="rId8"/>
    <p:sldId id="10054" r:id="rId9"/>
    <p:sldId id="10113" r:id="rId10"/>
    <p:sldId id="10118" r:id="rId11"/>
    <p:sldId id="10156" r:id="rId12"/>
    <p:sldId id="10124" r:id="rId13"/>
    <p:sldId id="10128" r:id="rId14"/>
    <p:sldId id="10127" r:id="rId15"/>
    <p:sldId id="10144" r:id="rId16"/>
    <p:sldId id="10126" r:id="rId17"/>
    <p:sldId id="10119" r:id="rId18"/>
    <p:sldId id="10147" r:id="rId19"/>
    <p:sldId id="10151" r:id="rId20"/>
    <p:sldId id="10148" r:id="rId21"/>
    <p:sldId id="10122" r:id="rId22"/>
    <p:sldId id="10146" r:id="rId23"/>
    <p:sldId id="10152" r:id="rId24"/>
    <p:sldId id="10145" r:id="rId25"/>
    <p:sldId id="10123" r:id="rId26"/>
    <p:sldId id="10114" r:id="rId27"/>
    <p:sldId id="10121" r:id="rId28"/>
    <p:sldId id="10142" r:id="rId29"/>
    <p:sldId id="10129" r:id="rId30"/>
    <p:sldId id="10130" r:id="rId31"/>
    <p:sldId id="10143" r:id="rId32"/>
    <p:sldId id="10149" r:id="rId33"/>
    <p:sldId id="10150" r:id="rId34"/>
    <p:sldId id="10131" r:id="rId35"/>
    <p:sldId id="10153" r:id="rId36"/>
    <p:sldId id="10132" r:id="rId37"/>
    <p:sldId id="10133" r:id="rId38"/>
    <p:sldId id="10134" r:id="rId39"/>
    <p:sldId id="10154" r:id="rId40"/>
    <p:sldId id="10135" r:id="rId41"/>
    <p:sldId id="10115" r:id="rId42"/>
    <p:sldId id="10136" r:id="rId43"/>
    <p:sldId id="10138" r:id="rId44"/>
    <p:sldId id="10137" r:id="rId45"/>
    <p:sldId id="10155" r:id="rId46"/>
    <p:sldId id="10139" r:id="rId47"/>
    <p:sldId id="10141" r:id="rId48"/>
    <p:sldId id="10140" r:id="rId49"/>
    <p:sldId id="10125" r:id="rId50"/>
    <p:sldId id="10116" r:id="rId51"/>
    <p:sldId id="10117" r:id="rId5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077CFF5-FE40-43CC-A0FD-659491887B9B}">
          <p14:sldIdLst>
            <p14:sldId id="10053"/>
            <p14:sldId id="10110"/>
            <p14:sldId id="10111"/>
            <p14:sldId id="10054"/>
          </p14:sldIdLst>
        </p14:section>
        <p14:section name="integrity" id="{8793923A-E9FD-4552-97F3-CE1F0CF4F4F9}">
          <p14:sldIdLst>
            <p14:sldId id="10113"/>
            <p14:sldId id="10118"/>
            <p14:sldId id="10156"/>
            <p14:sldId id="10124"/>
            <p14:sldId id="10128"/>
            <p14:sldId id="10127"/>
            <p14:sldId id="10144"/>
            <p14:sldId id="10126"/>
            <p14:sldId id="10119"/>
            <p14:sldId id="10147"/>
            <p14:sldId id="10151"/>
            <p14:sldId id="10148"/>
            <p14:sldId id="10122"/>
            <p14:sldId id="10146"/>
            <p14:sldId id="10152"/>
            <p14:sldId id="10145"/>
            <p14:sldId id="10123"/>
          </p14:sldIdLst>
        </p14:section>
        <p14:section name="confidentiality" id="{B360B234-8EC0-49A9-AC95-ED1B524837CD}">
          <p14:sldIdLst>
            <p14:sldId id="10114"/>
            <p14:sldId id="10121"/>
            <p14:sldId id="10142"/>
            <p14:sldId id="10129"/>
            <p14:sldId id="10130"/>
            <p14:sldId id="10143"/>
            <p14:sldId id="10149"/>
            <p14:sldId id="10150"/>
            <p14:sldId id="10131"/>
            <p14:sldId id="10153"/>
            <p14:sldId id="10132"/>
            <p14:sldId id="10133"/>
            <p14:sldId id="10134"/>
            <p14:sldId id="10154"/>
            <p14:sldId id="10135"/>
          </p14:sldIdLst>
        </p14:section>
        <p14:section name="ethics" id="{12C25073-2A8A-4503-81B2-28F25398A65A}">
          <p14:sldIdLst>
            <p14:sldId id="10115"/>
            <p14:sldId id="10136"/>
            <p14:sldId id="10138"/>
            <p14:sldId id="10137"/>
            <p14:sldId id="10155"/>
            <p14:sldId id="10139"/>
            <p14:sldId id="10141"/>
            <p14:sldId id="10140"/>
          </p14:sldIdLst>
        </p14:section>
        <p14:section name="conclusion" id="{CA763D1B-643C-4A76-BB5E-30DC5638F9E0}">
          <p14:sldIdLst>
            <p14:sldId id="10125"/>
            <p14:sldId id="10116"/>
            <p14:sldId id="1011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FF99CC"/>
    <a:srgbClr val="00B0F0"/>
    <a:srgbClr val="0091C4"/>
    <a:srgbClr val="ED7D31"/>
    <a:srgbClr val="F8CBAD"/>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5B88E8-E4BE-46B5-B51E-B3AFC27C0348}" v="13798" dt="2020-06-10T14:19:01.69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92" autoAdjust="0"/>
    <p:restoredTop sz="80477" autoAdjust="0"/>
  </p:normalViewPr>
  <p:slideViewPr>
    <p:cSldViewPr snapToGrid="0">
      <p:cViewPr varScale="1">
        <p:scale>
          <a:sx n="64" d="100"/>
          <a:sy n="64" d="100"/>
        </p:scale>
        <p:origin x="1183" y="55"/>
      </p:cViewPr>
      <p:guideLst>
        <p:guide orient="horz" pos="2160"/>
        <p:guide pos="3840"/>
      </p:guideLst>
    </p:cSldViewPr>
  </p:slideViewPr>
  <p:notesTextViewPr>
    <p:cViewPr>
      <p:scale>
        <a:sx n="125" d="100"/>
        <a:sy n="125" d="100"/>
      </p:scale>
      <p:origin x="0" y="0"/>
    </p:cViewPr>
  </p:notesTextViewPr>
  <p:notesViewPr>
    <p:cSldViewPr snapToGrid="0">
      <p:cViewPr varScale="1">
        <p:scale>
          <a:sx n="57" d="100"/>
          <a:sy n="57" d="100"/>
        </p:scale>
        <p:origin x="2562" y="2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5/10/relationships/revisionInfo" Target="revisionInfo.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DBB7EB-5C87-43DA-ADAA-F22E04DB12C3}" type="datetimeFigureOut">
              <a:rPr lang="en-US" smtClean="0"/>
              <a:t>6/10/2020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2D2757-9308-4430-8433-C388BEDC9F35}" type="slidenum">
              <a:rPr lang="en-US" smtClean="0"/>
              <a:t>‹#›</a:t>
            </a:fld>
            <a:endParaRPr lang="en-US"/>
          </a:p>
        </p:txBody>
      </p:sp>
    </p:spTree>
    <p:extLst>
      <p:ext uri="{BB962C8B-B14F-4D97-AF65-F5344CB8AC3E}">
        <p14:creationId xmlns:p14="http://schemas.microsoft.com/office/powerpoint/2010/main" val="1736819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people.cs.uchicago.edu/~ravenben/publications/pdf/pbackdoor-ccs19.pdf"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rxiv.org/pdf/1805.12185.pdf"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usenix.org/system/files/conference/usenixsecurity14/sec14-paper-fredrikson-privacy.pdf"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www.usenix.org/sites/default/files/conference/protected-files/sec14_slides_fredrikson.pdf"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cs.cmu.edu/~mfredrik/papers/fjr2015ccs.pdf"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cs.cornell.edu/~shmat/shmat_oak17.pdf"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arxiv.org/abs/1607.00133"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research.google/pubs/pub47246/"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federated.withgoogle.com/"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cnblogs.com/lucifer1997/p/11236894.html"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usenix.org/system/files/conference/usenixsecurity16/sec16_paper_tramer.pdf"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arxiv.org/pdf/1812.02766.pdf"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papers.nips.cc/paper/8719-rethinking-deep-neural-network-ownership-verification-embedding-passports-to-defeat-ambiguity-attacks.pdf"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usenix.org/system/files/osdi18-volos.pdf"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floriantramer.com/docs/slides/iclr19slalom.pdf"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mrtz.org/nips17/#/9"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pubsonline.informs.org/doi/abs/10.1287/mnsc.2017.2756" TargetMode="External"/><Relationship Id="rId5" Type="http://schemas.openxmlformats.org/officeDocument/2006/relationships/hyperlink" Target="https://www.reuters.com/article/us-amazon-com-jobs-automation-insight-idUSKCN1MK08G" TargetMode="External"/><Relationship Id="rId4" Type="http://schemas.openxmlformats.org/officeDocument/2006/relationships/hyperlink" Target="https://papers.ssrn.com/sol3/papers.cfm?abstract_id=2687339"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arxiv.org/pdf/1310.4546.pdf" TargetMode="External"/><Relationship Id="rId2" Type="http://schemas.openxmlformats.org/officeDocument/2006/relationships/slide" Target="../slides/slide40.xml"/><Relationship Id="rId1" Type="http://schemas.openxmlformats.org/officeDocument/2006/relationships/notesMaster" Target="../notesMasters/notesMaster1.xml"/><Relationship Id="rId5" Type="http://schemas.openxmlformats.org/officeDocument/2006/relationships/hyperlink" Target="https://purehost.bath.ac.uk/ws/portalfiles/portal/168480066/CaliskanEtAl_authors_full.pdf" TargetMode="External"/><Relationship Id="rId4" Type="http://schemas.openxmlformats.org/officeDocument/2006/relationships/hyperlink" Target="http://papers.nips.cc/paper/6228-man-is-to-computer-programmer-as-woman-is-to-homemaker-debiasing-word-embeddings.pdf"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rxiv.org/pdf/1610.08401.pdf"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www.esprockets.com/papers/aaai2018.pdf" TargetMode="Externa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graphics.stanford.edu/~niessner/papers/2016/1facetoface/thies2016face.pdf" TargetMode="External"/><Relationship Id="rId2" Type="http://schemas.openxmlformats.org/officeDocument/2006/relationships/slide" Target="../slides/slide42.xml"/><Relationship Id="rId1" Type="http://schemas.openxmlformats.org/officeDocument/2006/relationships/notesMaster" Target="../notesMasters/notesMaster1.xml"/><Relationship Id="rId5" Type="http://schemas.openxmlformats.org/officeDocument/2006/relationships/hyperlink" Target="https://www.forbes.com/sites/jessedamiani/2019/09/03/a-voice-deepfake-was-used-to-scam-a-ceo-out-of-243000/#6ffbe4702241" TargetMode="External"/><Relationship Id="rId4" Type="http://schemas.openxmlformats.org/officeDocument/2006/relationships/hyperlink" Target="https://github.com/iperov/DeepFaceLab"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brookings.edu/wp-content/uploads/2020/04/FP_20200427_ai_weapons_kania_v2.pdf" TargetMode="External"/><Relationship Id="rId2" Type="http://schemas.openxmlformats.org/officeDocument/2006/relationships/slide" Target="../slides/slide43.xml"/><Relationship Id="rId1" Type="http://schemas.openxmlformats.org/officeDocument/2006/relationships/notesMaster" Target="../notesMasters/notesMaster1.xml"/><Relationship Id="rId5" Type="http://schemas.openxmlformats.org/officeDocument/2006/relationships/hyperlink" Target="https://www.hsdl.org/?abstract&amp;did=726163" TargetMode="External"/><Relationship Id="rId4" Type="http://schemas.openxmlformats.org/officeDocument/2006/relationships/hyperlink" Target="https://futureoflife.org/open-letter-autonomous-weapons/?cn-reloaded=1&amp;cn-reloaded=1"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arxiv.org/ftp/arxiv/papers/1803/1803.03428.pdf"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adversarial-attacks.net/"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usenix.org/system/files/conference/usenixsecurity18/sec18-wang.pdf"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rxiv.org/pdf/1802.00420.pdf"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arxiv.org/abs/1608.04644"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rxiv.org/abs/1702.01135"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www.usenix.org/conference/usenixsecurity18/presentation/wang-shiqi"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1</a:t>
            </a:fld>
            <a:endParaRPr lang="en-US"/>
          </a:p>
        </p:txBody>
      </p:sp>
    </p:spTree>
    <p:extLst>
      <p:ext uri="{BB962C8B-B14F-4D97-AF65-F5344CB8AC3E}">
        <p14:creationId xmlns:p14="http://schemas.microsoft.com/office/powerpoint/2010/main" val="32499577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与对抗样本原理类似，主要区别是对抗样本攻击不改变模型</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https://www.ndss-symposium.org/wp-content/uploads/2018/03/NDSS2018_03A-5_Liu_Slides.pdf</a:t>
            </a:r>
          </a:p>
          <a:p>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17</a:t>
            </a:fld>
            <a:endParaRPr lang="en-US"/>
          </a:p>
        </p:txBody>
      </p:sp>
    </p:spTree>
    <p:extLst>
      <p:ext uri="{BB962C8B-B14F-4D97-AF65-F5344CB8AC3E}">
        <p14:creationId xmlns:p14="http://schemas.microsoft.com/office/powerpoint/2010/main" val="141012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https://people.cs.uchicago.edu/~ravenben/publications/pdf/pbackdoor-ccs19.pdf</a:t>
            </a:r>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18</a:t>
            </a:fld>
            <a:endParaRPr lang="en-US"/>
          </a:p>
        </p:txBody>
      </p:sp>
    </p:spTree>
    <p:extLst>
      <p:ext uri="{BB962C8B-B14F-4D97-AF65-F5344CB8AC3E}">
        <p14:creationId xmlns:p14="http://schemas.microsoft.com/office/powerpoint/2010/main" val="34455163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19</a:t>
            </a:fld>
            <a:endParaRPr lang="en-US"/>
          </a:p>
        </p:txBody>
      </p:sp>
    </p:spTree>
    <p:extLst>
      <p:ext uri="{BB962C8B-B14F-4D97-AF65-F5344CB8AC3E}">
        <p14:creationId xmlns:p14="http://schemas.microsoft.com/office/powerpoint/2010/main" val="285245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a:t>Neural Cleanse</a:t>
            </a:r>
            <a:r>
              <a:rPr lang="zh-CN" altLang="en-US" sz="1200" dirty="0"/>
              <a:t>：针对分类模型中的每个</a:t>
            </a:r>
            <a:r>
              <a:rPr lang="en-US" altLang="zh-CN" sz="1200" dirty="0"/>
              <a:t>class pair</a:t>
            </a:r>
            <a:r>
              <a:rPr lang="zh-CN" altLang="en-US" sz="1200" dirty="0"/>
              <a:t>（</a:t>
            </a:r>
            <a:r>
              <a:rPr lang="en-US" altLang="zh-CN" sz="1200" dirty="0"/>
              <a:t>original class + target class</a:t>
            </a:r>
            <a:r>
              <a:rPr lang="zh-CN" altLang="en-US" sz="1200" dirty="0"/>
              <a:t>）进行梯度下降搜索。</a:t>
            </a:r>
            <a:endParaRPr lang="en-US" altLang="zh-CN" sz="1200" dirty="0"/>
          </a:p>
          <a:p>
            <a:r>
              <a:rPr lang="en-US" sz="1200" dirty="0"/>
              <a:t>Fine-pruning: </a:t>
            </a:r>
            <a:r>
              <a:rPr lang="en-US" dirty="0">
                <a:hlinkClick r:id="rId3"/>
              </a:rPr>
              <a:t>https://arxiv.org/pdf/1805.12185.pdf</a:t>
            </a:r>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20</a:t>
            </a:fld>
            <a:endParaRPr lang="en-US"/>
          </a:p>
        </p:txBody>
      </p:sp>
    </p:spTree>
    <p:extLst>
      <p:ext uri="{BB962C8B-B14F-4D97-AF65-F5344CB8AC3E}">
        <p14:creationId xmlns:p14="http://schemas.microsoft.com/office/powerpoint/2010/main" val="4699691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枚举所有可能的</a:t>
            </a:r>
            <a:r>
              <a:rPr lang="en-US" altLang="zh-CN" dirty="0" err="1"/>
              <a:t>x_i</a:t>
            </a:r>
            <a:r>
              <a:rPr lang="zh-CN" altLang="en-US" dirty="0"/>
              <a:t>，取其中先验概率最大的，用边际概率估算</a:t>
            </a:r>
            <a:endParaRPr lang="en-US" altLang="zh-CN" dirty="0"/>
          </a:p>
          <a:p>
            <a:endParaRPr lang="en-US" dirty="0"/>
          </a:p>
          <a:p>
            <a:r>
              <a:rPr lang="en-US" dirty="0">
                <a:hlinkClick r:id="rId3"/>
              </a:rPr>
              <a:t>https://www.usenix.org/system/files/conference/usenixsecurity14/sec14-paper-fredrikson-privacy.pdf</a:t>
            </a:r>
            <a:endParaRPr lang="en-US" dirty="0"/>
          </a:p>
          <a:p>
            <a:r>
              <a:rPr lang="en-US" dirty="0">
                <a:hlinkClick r:id="rId4"/>
              </a:rPr>
              <a:t>https://www.usenix.org/sites/default/files/conference/protected-files/sec14_slides_fredrikson.pdf</a:t>
            </a:r>
            <a:endParaRPr lang="en-US" dirty="0"/>
          </a:p>
          <a:p>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23</a:t>
            </a:fld>
            <a:endParaRPr lang="en-US"/>
          </a:p>
        </p:txBody>
      </p:sp>
    </p:spTree>
    <p:extLst>
      <p:ext uri="{BB962C8B-B14F-4D97-AF65-F5344CB8AC3E}">
        <p14:creationId xmlns:p14="http://schemas.microsoft.com/office/powerpoint/2010/main" val="41066078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代价函数是原模型的相反数，</a:t>
            </a:r>
            <a:r>
              <a:rPr lang="en-US" altLang="zh-CN" dirty="0" err="1"/>
              <a:t>AuxTerm</a:t>
            </a:r>
            <a:r>
              <a:rPr lang="zh-CN" altLang="en-US" dirty="0"/>
              <a:t>是根据辅助信息</a:t>
            </a:r>
            <a:r>
              <a:rPr lang="en-US" altLang="zh-CN" dirty="0"/>
              <a:t>(auxiliary info)</a:t>
            </a:r>
            <a:r>
              <a:rPr lang="zh-CN" altLang="en-US" dirty="0"/>
              <a:t>构造的</a:t>
            </a:r>
            <a:r>
              <a:rPr lang="en-US" altLang="zh-CN" dirty="0"/>
              <a:t>case-specific</a:t>
            </a:r>
            <a:r>
              <a:rPr lang="zh-CN" altLang="en-US" dirty="0"/>
              <a:t>的函数。文中使用</a:t>
            </a:r>
            <a:r>
              <a:rPr lang="en-US" altLang="zh-CN" dirty="0" err="1"/>
              <a:t>AuxTerm</a:t>
            </a:r>
            <a:r>
              <a:rPr lang="en-US" altLang="zh-CN" dirty="0"/>
              <a:t>=0</a:t>
            </a:r>
          </a:p>
          <a:p>
            <a:r>
              <a:rPr lang="zh-CN" altLang="en-US" dirty="0"/>
              <a:t>两个</a:t>
            </a:r>
            <a:r>
              <a:rPr lang="en-US" altLang="zh-CN" dirty="0"/>
              <a:t>if</a:t>
            </a:r>
            <a:r>
              <a:rPr lang="zh-CN" altLang="en-US" dirty="0"/>
              <a:t>操作，是为了提前退出减少搜索次数</a:t>
            </a:r>
            <a:endParaRPr lang="en-US" altLang="zh-CN" dirty="0"/>
          </a:p>
          <a:p>
            <a:r>
              <a:rPr lang="en-US" dirty="0"/>
              <a:t>Model inversion</a:t>
            </a:r>
            <a:r>
              <a:rPr lang="zh-CN" altLang="en-US" dirty="0"/>
              <a:t>在如今的神经网络上大概率不</a:t>
            </a:r>
            <a:r>
              <a:rPr lang="en-US" altLang="zh-CN" dirty="0"/>
              <a:t>work</a:t>
            </a:r>
          </a:p>
          <a:p>
            <a:endParaRPr lang="en-US" dirty="0"/>
          </a:p>
          <a:p>
            <a:r>
              <a:rPr lang="en-US" dirty="0">
                <a:hlinkClick r:id="rId3"/>
              </a:rPr>
              <a:t>https://www.cs.cmu.edu/~mfredrik/papers/fjr2015ccs.pdf</a:t>
            </a:r>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24</a:t>
            </a:fld>
            <a:endParaRPr lang="en-US"/>
          </a:p>
        </p:txBody>
      </p:sp>
    </p:spTree>
    <p:extLst>
      <p:ext uri="{BB962C8B-B14F-4D97-AF65-F5344CB8AC3E}">
        <p14:creationId xmlns:p14="http://schemas.microsoft.com/office/powerpoint/2010/main" val="6986475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比起</a:t>
            </a:r>
            <a:r>
              <a:rPr lang="en-US" altLang="zh-CN" dirty="0"/>
              <a:t>model inversion</a:t>
            </a:r>
            <a:r>
              <a:rPr lang="zh-CN" altLang="en-US" dirty="0"/>
              <a:t>是一个较弱的设定。但是</a:t>
            </a:r>
            <a:r>
              <a:rPr lang="en-US" altLang="zh-CN" dirty="0"/>
              <a:t>MIA</a:t>
            </a:r>
            <a:r>
              <a:rPr lang="zh-CN" altLang="en-US" dirty="0"/>
              <a:t>有更强的适用性。</a:t>
            </a:r>
            <a:endParaRPr lang="en-US" altLang="zh-CN" dirty="0"/>
          </a:p>
          <a:p>
            <a:r>
              <a:rPr lang="zh-CN" altLang="en-US" dirty="0"/>
              <a:t>可以攻击</a:t>
            </a:r>
            <a:r>
              <a:rPr lang="en-US" altLang="zh-CN" dirty="0"/>
              <a:t>Google</a:t>
            </a:r>
            <a:r>
              <a:rPr lang="zh-CN" altLang="en-US" dirty="0"/>
              <a:t>和</a:t>
            </a:r>
            <a:r>
              <a:rPr lang="en-US" altLang="zh-CN" dirty="0"/>
              <a:t>Amazon</a:t>
            </a:r>
            <a:r>
              <a:rPr lang="zh-CN" altLang="en-US" dirty="0"/>
              <a:t>的</a:t>
            </a:r>
            <a:r>
              <a:rPr lang="en-US" altLang="zh-CN" dirty="0" err="1"/>
              <a:t>MLLaS</a:t>
            </a:r>
            <a:r>
              <a:rPr lang="zh-CN" altLang="en-US" dirty="0"/>
              <a:t>提供的模型。</a:t>
            </a:r>
            <a:endParaRPr lang="en-US" altLang="zh-CN" dirty="0"/>
          </a:p>
          <a:p>
            <a:endParaRPr lang="en-US" altLang="zh-CN" dirty="0"/>
          </a:p>
          <a:p>
            <a:r>
              <a:rPr lang="en-US" sz="1200" dirty="0">
                <a:gradFill>
                  <a:gsLst>
                    <a:gs pos="2917">
                      <a:schemeClr val="tx1"/>
                    </a:gs>
                    <a:gs pos="30000">
                      <a:schemeClr val="tx1"/>
                    </a:gs>
                  </a:gsLst>
                  <a:lin ang="5400000" scaled="0"/>
                </a:gradFill>
              </a:rPr>
              <a:t>Shadow </a:t>
            </a:r>
            <a:r>
              <a:rPr lang="en-US" altLang="zh-CN" sz="1200" dirty="0">
                <a:gradFill>
                  <a:gsLst>
                    <a:gs pos="2917">
                      <a:schemeClr val="tx1"/>
                    </a:gs>
                    <a:gs pos="30000">
                      <a:schemeClr val="tx1"/>
                    </a:gs>
                  </a:gsLst>
                  <a:lin ang="5400000" scaled="0"/>
                </a:gradFill>
              </a:rPr>
              <a:t>model </a:t>
            </a:r>
            <a:r>
              <a:rPr lang="en-US" sz="1200" dirty="0">
                <a:gradFill>
                  <a:gsLst>
                    <a:gs pos="2917">
                      <a:schemeClr val="tx1"/>
                    </a:gs>
                    <a:gs pos="30000">
                      <a:schemeClr val="tx1"/>
                    </a:gs>
                  </a:gsLst>
                  <a:lin ang="5400000" scaled="0"/>
                </a:gradFill>
              </a:rPr>
              <a:t>data </a:t>
            </a:r>
            <a:r>
              <a:rPr lang="zh-CN" altLang="en-US" sz="1200" dirty="0">
                <a:gradFill>
                  <a:gsLst>
                    <a:gs pos="2917">
                      <a:schemeClr val="tx1"/>
                    </a:gs>
                    <a:gs pos="30000">
                      <a:schemeClr val="tx1"/>
                    </a:gs>
                  </a:gsLst>
                  <a:lin ang="5400000" scaled="0"/>
                </a:gradFill>
              </a:rPr>
              <a:t>生成方法：</a:t>
            </a:r>
            <a:endParaRPr lang="en-US" altLang="zh-CN" sz="12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zh-CN" altLang="en-US" sz="1200" dirty="0">
                <a:gradFill>
                  <a:gsLst>
                    <a:gs pos="2917">
                      <a:schemeClr val="tx1"/>
                    </a:gs>
                    <a:gs pos="30000">
                      <a:schemeClr val="tx1"/>
                    </a:gs>
                  </a:gsLst>
                  <a:lin ang="5400000" scaled="0"/>
                </a:gradFill>
              </a:rPr>
              <a:t>基于模型搜索</a:t>
            </a:r>
            <a:endParaRPr lang="en-US" altLang="zh-CN" sz="1200" dirty="0">
              <a:gradFill>
                <a:gsLst>
                  <a:gs pos="2917">
                    <a:schemeClr val="tx1"/>
                  </a:gs>
                  <a:gs pos="30000">
                    <a:schemeClr val="tx1"/>
                  </a:gs>
                </a:gsLst>
                <a:lin ang="5400000" scaled="0"/>
              </a:gradFill>
            </a:endParaRPr>
          </a:p>
          <a:p>
            <a:pPr marL="800100" lvl="1" indent="-342900" algn="l">
              <a:buFont typeface="Arial" panose="020B0604020202020204" pitchFamily="34" charset="0"/>
              <a:buChar char="•"/>
            </a:pPr>
            <a:r>
              <a:rPr lang="en-US" altLang="zh-CN" sz="1200" dirty="0">
                <a:gradFill>
                  <a:gsLst>
                    <a:gs pos="2917">
                      <a:schemeClr val="tx1"/>
                    </a:gs>
                    <a:gs pos="30000">
                      <a:schemeClr val="tx1"/>
                    </a:gs>
                  </a:gsLst>
                  <a:lin ang="5400000" scaled="0"/>
                </a:gradFill>
              </a:rPr>
              <a:t>Insight:</a:t>
            </a:r>
            <a:r>
              <a:rPr lang="zh-CN" altLang="en-US" sz="1200" dirty="0">
                <a:gradFill>
                  <a:gsLst>
                    <a:gs pos="2917">
                      <a:schemeClr val="tx1"/>
                    </a:gs>
                    <a:gs pos="30000">
                      <a:schemeClr val="tx1"/>
                    </a:gs>
                  </a:gsLst>
                  <a:lin ang="5400000" scaled="0"/>
                </a:gradFill>
              </a:rPr>
              <a:t> 模型输出的</a:t>
            </a:r>
            <a:r>
              <a:rPr lang="en-US" altLang="zh-CN" sz="1200" dirty="0">
                <a:gradFill>
                  <a:gsLst>
                    <a:gs pos="2917">
                      <a:schemeClr val="tx1"/>
                    </a:gs>
                    <a:gs pos="30000">
                      <a:schemeClr val="tx1"/>
                    </a:gs>
                  </a:gsLst>
                  <a:lin ang="5400000" scaled="0"/>
                </a:gradFill>
              </a:rPr>
              <a:t>label</a:t>
            </a:r>
            <a:r>
              <a:rPr lang="zh-CN" altLang="en-US" sz="1200" dirty="0">
                <a:gradFill>
                  <a:gsLst>
                    <a:gs pos="2917">
                      <a:schemeClr val="tx1"/>
                    </a:gs>
                    <a:gs pos="30000">
                      <a:schemeClr val="tx1"/>
                    </a:gs>
                  </a:gsLst>
                  <a:lin ang="5400000" scaled="0"/>
                </a:gradFill>
              </a:rPr>
              <a:t>概率越高说明该样本越符合源数据分布。用爬山算法寻找这样的样本</a:t>
            </a:r>
            <a:endParaRPr lang="en-US" altLang="zh-CN" sz="12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zh-CN" altLang="en-US" sz="1200" dirty="0">
                <a:gradFill>
                  <a:gsLst>
                    <a:gs pos="2917">
                      <a:schemeClr val="tx1"/>
                    </a:gs>
                    <a:gs pos="30000">
                      <a:schemeClr val="tx1"/>
                    </a:gs>
                  </a:gsLst>
                  <a:lin ang="5400000" scaled="0"/>
                </a:gradFill>
              </a:rPr>
              <a:t>基于数据统计信息</a:t>
            </a:r>
            <a:endParaRPr lang="en-US" altLang="zh-CN" sz="1200" dirty="0">
              <a:gradFill>
                <a:gsLst>
                  <a:gs pos="2917">
                    <a:schemeClr val="tx1"/>
                  </a:gs>
                  <a:gs pos="30000">
                    <a:schemeClr val="tx1"/>
                  </a:gs>
                </a:gsLst>
                <a:lin ang="5400000" scaled="0"/>
              </a:gradFill>
            </a:endParaRPr>
          </a:p>
          <a:p>
            <a:pPr marL="800100" lvl="1" indent="-342900" algn="l">
              <a:buFont typeface="Arial" panose="020B0604020202020204" pitchFamily="34" charset="0"/>
              <a:buChar char="•"/>
            </a:pPr>
            <a:r>
              <a:rPr lang="zh-CN" altLang="en-US" sz="1200" dirty="0">
                <a:gradFill>
                  <a:gsLst>
                    <a:gs pos="2917">
                      <a:schemeClr val="tx1"/>
                    </a:gs>
                    <a:gs pos="30000">
                      <a:schemeClr val="tx1"/>
                    </a:gs>
                  </a:gsLst>
                  <a:lin ang="5400000" scaled="0"/>
                </a:gradFill>
              </a:rPr>
              <a:t>基于数据中各种</a:t>
            </a:r>
            <a:r>
              <a:rPr lang="en-US" altLang="zh-CN" sz="1200" dirty="0">
                <a:gradFill>
                  <a:gsLst>
                    <a:gs pos="2917">
                      <a:schemeClr val="tx1"/>
                    </a:gs>
                    <a:gs pos="30000">
                      <a:schemeClr val="tx1"/>
                    </a:gs>
                  </a:gsLst>
                  <a:lin ang="5400000" scaled="0"/>
                </a:gradFill>
              </a:rPr>
              <a:t>feature</a:t>
            </a:r>
            <a:r>
              <a:rPr lang="zh-CN" altLang="en-US" sz="1200" dirty="0">
                <a:gradFill>
                  <a:gsLst>
                    <a:gs pos="2917">
                      <a:schemeClr val="tx1"/>
                    </a:gs>
                    <a:gs pos="30000">
                      <a:schemeClr val="tx1"/>
                    </a:gs>
                  </a:gsLst>
                  <a:lin ang="5400000" scaled="0"/>
                </a:gradFill>
              </a:rPr>
              <a:t>的边际概率分布生成，这些边际概率是先验知识</a:t>
            </a:r>
            <a:endParaRPr lang="en-US" altLang="zh-CN" sz="1200"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zh-CN" altLang="en-US" sz="1200" dirty="0">
                <a:gradFill>
                  <a:gsLst>
                    <a:gs pos="2917">
                      <a:schemeClr val="tx1"/>
                    </a:gs>
                    <a:gs pos="30000">
                      <a:schemeClr val="tx1"/>
                    </a:gs>
                  </a:gsLst>
                  <a:lin ang="5400000" scaled="0"/>
                </a:gradFill>
              </a:rPr>
              <a:t>基于有噪音的真实数据</a:t>
            </a:r>
            <a:endParaRPr lang="en-US" altLang="zh-CN" sz="1200" dirty="0">
              <a:gradFill>
                <a:gsLst>
                  <a:gs pos="2917">
                    <a:schemeClr val="tx1"/>
                  </a:gs>
                  <a:gs pos="30000">
                    <a:schemeClr val="tx1"/>
                  </a:gs>
                </a:gsLst>
                <a:lin ang="5400000" scaled="0"/>
              </a:gradFill>
            </a:endParaRPr>
          </a:p>
          <a:p>
            <a:pPr marL="800100" lvl="1" indent="-342900" algn="l">
              <a:buFont typeface="Arial" panose="020B0604020202020204" pitchFamily="34" charset="0"/>
              <a:buChar char="•"/>
            </a:pPr>
            <a:r>
              <a:rPr lang="zh-CN" altLang="en-US" dirty="0"/>
              <a:t>假定</a:t>
            </a:r>
            <a:r>
              <a:rPr lang="en-US" altLang="zh-CN" dirty="0"/>
              <a:t>attacker</a:t>
            </a:r>
            <a:r>
              <a:rPr lang="zh-CN" altLang="en-US" dirty="0"/>
              <a:t>有类似于原数据集的数据</a:t>
            </a:r>
            <a:endParaRPr lang="en-US" altLang="zh-CN" dirty="0"/>
          </a:p>
          <a:p>
            <a:endParaRPr lang="en-US" altLang="zh-CN" dirty="0"/>
          </a:p>
          <a:p>
            <a:r>
              <a:rPr lang="en-US" dirty="0">
                <a:hlinkClick r:id="rId3"/>
              </a:rPr>
              <a:t>https://www.cs.cornell.edu/~shmat/shmat_oak17.pdf</a:t>
            </a:r>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25</a:t>
            </a:fld>
            <a:endParaRPr lang="en-US"/>
          </a:p>
        </p:txBody>
      </p:sp>
    </p:spTree>
    <p:extLst>
      <p:ext uri="{BB962C8B-B14F-4D97-AF65-F5344CB8AC3E}">
        <p14:creationId xmlns:p14="http://schemas.microsoft.com/office/powerpoint/2010/main" val="666645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调查者不知道硬币正反，因此不知道每个个体的信息</a:t>
            </a:r>
            <a:endParaRPr lang="en-US" altLang="zh-CN" dirty="0"/>
          </a:p>
          <a:p>
            <a:endParaRPr lang="en-US" dirty="0"/>
          </a:p>
          <a:p>
            <a:r>
              <a:rPr lang="zh-CN" altLang="en-US" dirty="0"/>
              <a:t>假设属性</a:t>
            </a:r>
            <a:r>
              <a:rPr lang="en-US" altLang="zh-CN" dirty="0"/>
              <a:t>A</a:t>
            </a:r>
            <a:r>
              <a:rPr lang="zh-CN" altLang="en-US" dirty="0"/>
              <a:t>的实际比例为</a:t>
            </a:r>
            <a:r>
              <a:rPr lang="en-US" altLang="zh-CN" dirty="0"/>
              <a:t>p</a:t>
            </a:r>
            <a:r>
              <a:rPr lang="zh-CN" altLang="en-US" dirty="0"/>
              <a:t>，则人群中有</a:t>
            </a:r>
            <a:r>
              <a:rPr lang="en-US" altLang="zh-CN" dirty="0"/>
              <a:t>1/2</a:t>
            </a:r>
            <a:r>
              <a:rPr lang="zh-CN" altLang="en-US" dirty="0"/>
              <a:t>的人会如实回答，剩下</a:t>
            </a:r>
            <a:r>
              <a:rPr lang="en-US" altLang="zh-CN" dirty="0"/>
              <a:t>1/4</a:t>
            </a:r>
            <a:r>
              <a:rPr lang="zh-CN" altLang="en-US" dirty="0"/>
              <a:t>会回答是，那么调查者实际得到的个体比例为 </a:t>
            </a:r>
            <a:r>
              <a:rPr lang="en-US" altLang="zh-CN" dirty="0"/>
              <a:t>½ p + ¼ </a:t>
            </a:r>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26</a:t>
            </a:fld>
            <a:endParaRPr lang="en-US"/>
          </a:p>
        </p:txBody>
      </p:sp>
    </p:spTree>
    <p:extLst>
      <p:ext uri="{BB962C8B-B14F-4D97-AF65-F5344CB8AC3E}">
        <p14:creationId xmlns:p14="http://schemas.microsoft.com/office/powerpoint/2010/main" val="3133716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核心在于：差分隐私希望保证算法</a:t>
            </a:r>
            <a:r>
              <a:rPr lang="en-US" altLang="zh-CN" dirty="0"/>
              <a:t>A</a:t>
            </a:r>
            <a:r>
              <a:rPr lang="zh-CN" altLang="en-US" dirty="0"/>
              <a:t>无法（或很难）区分邻接数据集的结果，也就是说数据集中有没有某条记录对</a:t>
            </a:r>
            <a:r>
              <a:rPr lang="en-US" altLang="zh-CN" dirty="0"/>
              <a:t>A</a:t>
            </a:r>
            <a:r>
              <a:rPr lang="zh-CN" altLang="en-US" dirty="0"/>
              <a:t>的结果的影响不大。</a:t>
            </a:r>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27</a:t>
            </a:fld>
            <a:endParaRPr lang="en-US"/>
          </a:p>
        </p:txBody>
      </p:sp>
    </p:spTree>
    <p:extLst>
      <p:ext uri="{BB962C8B-B14F-4D97-AF65-F5344CB8AC3E}">
        <p14:creationId xmlns:p14="http://schemas.microsoft.com/office/powerpoint/2010/main" val="1366996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Insight behind Laplace mechanism: S(F)</a:t>
            </a:r>
            <a:r>
              <a:rPr lang="zh-CN" altLang="en-US" dirty="0"/>
              <a:t>描述查询函数的变化剧烈程度。</a:t>
            </a:r>
            <a:endParaRPr lang="en-US" altLang="zh-CN" dirty="0"/>
          </a:p>
          <a:p>
            <a:r>
              <a:rPr lang="zh-CN" altLang="en-US" dirty="0"/>
              <a:t>查询函数变化越剧烈、隐私要求越高，噪声的尺度就越大。</a:t>
            </a:r>
            <a:endParaRPr lang="en-US" altLang="zh-CN" dirty="0"/>
          </a:p>
          <a:p>
            <a:endParaRPr lang="en-US" dirty="0"/>
          </a:p>
          <a:p>
            <a:r>
              <a:rPr lang="zh-CN" altLang="en-US"/>
              <a:t>还有很多不同的</a:t>
            </a:r>
            <a:r>
              <a:rPr lang="zh-CN" altLang="en-US" dirty="0"/>
              <a:t>噪声添加机制，如</a:t>
            </a:r>
            <a:r>
              <a:rPr lang="en-US" altLang="zh-CN" dirty="0"/>
              <a:t>Gaussian</a:t>
            </a:r>
            <a:r>
              <a:rPr lang="zh-CN" altLang="en-US"/>
              <a:t>机制等。</a:t>
            </a:r>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28</a:t>
            </a:fld>
            <a:endParaRPr lang="en-US"/>
          </a:p>
        </p:txBody>
      </p:sp>
    </p:spTree>
    <p:extLst>
      <p:ext uri="{BB962C8B-B14F-4D97-AF65-F5344CB8AC3E}">
        <p14:creationId xmlns:p14="http://schemas.microsoft.com/office/powerpoint/2010/main" val="21259988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最早的</a:t>
            </a:r>
            <a:r>
              <a:rPr lang="en-US" altLang="zh-CN" dirty="0"/>
              <a:t>adversarial attack: </a:t>
            </a:r>
            <a:r>
              <a:rPr lang="zh-CN" altLang="en-US" dirty="0"/>
              <a:t>针对垃圾邮件分类</a:t>
            </a:r>
            <a:r>
              <a:rPr lang="en-US" altLang="zh-CN" dirty="0"/>
              <a:t>Dalvi et al. https://homes.cs.washington.edu/~pedrod/papers/kdd04.pdf</a:t>
            </a:r>
          </a:p>
          <a:p>
            <a:endParaRPr lang="en-US" dirty="0"/>
          </a:p>
          <a:p>
            <a:r>
              <a:rPr lang="en-US" sz="1200" dirty="0" err="1"/>
              <a:t>Szegedy</a:t>
            </a:r>
            <a:r>
              <a:rPr lang="en-US" sz="1200" dirty="0"/>
              <a:t> et al. Intriguing properties of neural networks. ICLR 2014</a:t>
            </a:r>
          </a:p>
          <a:p>
            <a:r>
              <a:rPr lang="en-US" sz="1200" dirty="0"/>
              <a:t>Goodfellow et al. Explaining and Harnessing Adversarial Examples.</a:t>
            </a:r>
            <a:r>
              <a:rPr lang="zh-CN" altLang="en-US" sz="1200" dirty="0"/>
              <a:t> </a:t>
            </a:r>
            <a:r>
              <a:rPr lang="en-US" altLang="zh-CN" sz="1200" dirty="0"/>
              <a:t>ICLR 2015</a:t>
            </a:r>
            <a:endParaRPr lang="en-US" sz="1200" dirty="0"/>
          </a:p>
        </p:txBody>
      </p:sp>
      <p:sp>
        <p:nvSpPr>
          <p:cNvPr id="4" name="Slide Number Placeholder 3"/>
          <p:cNvSpPr>
            <a:spLocks noGrp="1"/>
          </p:cNvSpPr>
          <p:nvPr>
            <p:ph type="sldNum" sz="quarter" idx="5"/>
          </p:nvPr>
        </p:nvSpPr>
        <p:spPr/>
        <p:txBody>
          <a:bodyPr/>
          <a:lstStyle/>
          <a:p>
            <a:fld id="{772D2757-9308-4430-8433-C388BEDC9F35}" type="slidenum">
              <a:rPr lang="en-US" smtClean="0"/>
              <a:t>6</a:t>
            </a:fld>
            <a:endParaRPr lang="en-US"/>
          </a:p>
        </p:txBody>
      </p:sp>
    </p:spTree>
    <p:extLst>
      <p:ext uri="{BB962C8B-B14F-4D97-AF65-F5344CB8AC3E}">
        <p14:creationId xmlns:p14="http://schemas.microsoft.com/office/powerpoint/2010/main" val="3787365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Deep Learning with Differential Privacy</a:t>
            </a:r>
            <a:endParaRPr lang="en-US" dirty="0">
              <a:hlinkClick r:id="rId3"/>
            </a:endParaRPr>
          </a:p>
          <a:p>
            <a:r>
              <a:rPr lang="en-US" dirty="0">
                <a:hlinkClick r:id="rId3"/>
              </a:rPr>
              <a:t>https://arxiv.org/abs/1607.00133</a:t>
            </a:r>
            <a:endParaRPr lang="en-US"/>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通过调整超参数平衡隐私，准确性</a:t>
            </a:r>
            <a:r>
              <a:rPr lang="zh-CN" altLang="en-US"/>
              <a:t>和性能：</a:t>
            </a:r>
            <a:r>
              <a:rPr lang="zh-CN" altLang="en-US" dirty="0"/>
              <a:t>如</a:t>
            </a:r>
            <a:r>
              <a:rPr lang="en-US" altLang="zh-CN" dirty="0"/>
              <a:t>batch size</a:t>
            </a:r>
            <a:r>
              <a:rPr lang="zh-CN" altLang="en-US"/>
              <a:t>、</a:t>
            </a:r>
            <a:r>
              <a:rPr lang="en-US" altLang="zh-CN" dirty="0"/>
              <a:t>noise level</a:t>
            </a:r>
            <a:r>
              <a:rPr lang="zh-CN" altLang="en-US"/>
              <a:t>、</a:t>
            </a:r>
            <a:r>
              <a:rPr lang="en-US" altLang="zh-CN" dirty="0"/>
              <a:t>learning rate</a:t>
            </a:r>
            <a:r>
              <a:rPr lang="zh-CN" altLang="en-US" dirty="0"/>
              <a:t>等。</a:t>
            </a:r>
            <a:r>
              <a:rPr lang="en-US" altLang="zh-CN" dirty="0"/>
              <a:t>Lr</a:t>
            </a:r>
            <a:r>
              <a:rPr lang="zh-CN" altLang="en-US"/>
              <a:t>越大，梯度越大，需要的噪声也就越大，</a:t>
            </a:r>
            <a:r>
              <a:rPr lang="en-US" altLang="zh-CN" dirty="0" err="1"/>
              <a:t>lr</a:t>
            </a:r>
            <a:r>
              <a:rPr lang="zh-CN" altLang="en-US"/>
              <a:t>太小则会影响</a:t>
            </a:r>
            <a:r>
              <a:rPr lang="zh-CN" altLang="en-US" dirty="0"/>
              <a:t>训练速度</a:t>
            </a:r>
            <a:r>
              <a:rPr lang="zh-CN" altLang="en-US"/>
              <a:t>。</a:t>
            </a:r>
            <a:endParaRPr lang="en-US" altLang="zh-CN"/>
          </a:p>
        </p:txBody>
      </p:sp>
      <p:sp>
        <p:nvSpPr>
          <p:cNvPr id="4" name="Slide Number Placeholder 3"/>
          <p:cNvSpPr>
            <a:spLocks noGrp="1"/>
          </p:cNvSpPr>
          <p:nvPr>
            <p:ph type="sldNum" sz="quarter" idx="5"/>
          </p:nvPr>
        </p:nvSpPr>
        <p:spPr/>
        <p:txBody>
          <a:bodyPr/>
          <a:lstStyle/>
          <a:p>
            <a:fld id="{772D2757-9308-4430-8433-C388BEDC9F35}" type="slidenum">
              <a:rPr lang="en-US" smtClean="0"/>
              <a:t>29</a:t>
            </a:fld>
            <a:endParaRPr lang="en-US"/>
          </a:p>
        </p:txBody>
      </p:sp>
    </p:spTree>
    <p:extLst>
      <p:ext uri="{BB962C8B-B14F-4D97-AF65-F5344CB8AC3E}">
        <p14:creationId xmlns:p14="http://schemas.microsoft.com/office/powerpoint/2010/main" val="641182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3C4043"/>
                </a:solidFill>
                <a:effectLst/>
                <a:latin typeface="Google Sans"/>
              </a:rPr>
              <a:t>[Segal CCS2017] Practical </a:t>
            </a:r>
            <a:r>
              <a:rPr lang="en-US" b="0" i="0" dirty="0">
                <a:solidFill>
                  <a:srgbClr val="3C4043"/>
                </a:solidFill>
                <a:effectLst/>
                <a:latin typeface="Google Sans"/>
              </a:rPr>
              <a:t>Secure Aggregation for Privacy-Preserving Machine Learning</a:t>
            </a:r>
          </a:p>
          <a:p>
            <a:r>
              <a:rPr lang="en-US">
                <a:hlinkClick r:id="rId3"/>
              </a:rPr>
              <a:t>https://research.google/pubs/pub47246/</a:t>
            </a:r>
          </a:p>
          <a:p>
            <a:endParaRPr lang="en-US" dirty="0"/>
          </a:p>
          <a:p>
            <a:r>
              <a:rPr lang="zh-CN" altLang="en-US"/>
              <a:t>安全聚合是安全多方计算的一种。</a:t>
            </a:r>
            <a:endParaRPr lang="en-US" altLang="zh-CN" dirty="0"/>
          </a:p>
          <a:p>
            <a:endParaRPr lang="en-US" dirty="0"/>
          </a:p>
          <a:p>
            <a:r>
              <a:rPr lang="zh-CN" altLang="en-US" dirty="0"/>
              <a:t>联邦学习漫画</a:t>
            </a:r>
            <a:r>
              <a:rPr lang="en-US" altLang="zh-CN" dirty="0"/>
              <a:t>: </a:t>
            </a:r>
            <a:r>
              <a:rPr lang="en-US">
                <a:hlinkClick r:id="rId4"/>
              </a:rPr>
              <a:t>https</a:t>
            </a:r>
            <a:r>
              <a:rPr lang="en-US" dirty="0">
                <a:hlinkClick r:id="rId4"/>
              </a:rPr>
              <a:t>://federated.withgoogle.com/</a:t>
            </a:r>
          </a:p>
          <a:p>
            <a:endParaRPr lang="en-US" dirty="0"/>
          </a:p>
          <a:p>
            <a:r>
              <a:rPr lang="zh-CN" altLang="en-US"/>
              <a:t>和分布式学习的区别：隐私、数据分布</a:t>
            </a:r>
            <a:r>
              <a:rPr lang="zh-CN" altLang="en-US" dirty="0"/>
              <a:t>不均匀</a:t>
            </a:r>
            <a:r>
              <a:rPr lang="zh-CN" altLang="en-US"/>
              <a:t>、参与者稳定性</a:t>
            </a:r>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30</a:t>
            </a:fld>
            <a:endParaRPr lang="en-US"/>
          </a:p>
        </p:txBody>
      </p:sp>
    </p:spTree>
    <p:extLst>
      <p:ext uri="{BB962C8B-B14F-4D97-AF65-F5344CB8AC3E}">
        <p14:creationId xmlns:p14="http://schemas.microsoft.com/office/powerpoint/2010/main" val="25279504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https://www.cnblogs.com/lucifer1997/p/11236894.html</a:t>
            </a:r>
            <a:endParaRPr lang="en-US"/>
          </a:p>
        </p:txBody>
      </p:sp>
      <p:sp>
        <p:nvSpPr>
          <p:cNvPr id="4" name="Slide Number Placeholder 3"/>
          <p:cNvSpPr>
            <a:spLocks noGrp="1"/>
          </p:cNvSpPr>
          <p:nvPr>
            <p:ph type="sldNum" sz="quarter" idx="5"/>
          </p:nvPr>
        </p:nvSpPr>
        <p:spPr/>
        <p:txBody>
          <a:bodyPr/>
          <a:lstStyle/>
          <a:p>
            <a:fld id="{772D2757-9308-4430-8433-C388BEDC9F35}" type="slidenum">
              <a:rPr lang="en-US" smtClean="0"/>
              <a:t>32</a:t>
            </a:fld>
            <a:endParaRPr lang="en-US"/>
          </a:p>
        </p:txBody>
      </p:sp>
    </p:spTree>
    <p:extLst>
      <p:ext uri="{BB962C8B-B14F-4D97-AF65-F5344CB8AC3E}">
        <p14:creationId xmlns:p14="http://schemas.microsoft.com/office/powerpoint/2010/main" val="6200801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间接窃取与知识蒸馏想法类似。</a:t>
            </a:r>
            <a:endParaRPr lang="en-US" altLang="zh-CN"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a:t>
            </a:r>
            <a:r>
              <a:rPr lang="en-US" altLang="zh-CN" sz="1200" dirty="0" err="1"/>
              <a:t>Tramer</a:t>
            </a:r>
            <a:r>
              <a:rPr lang="en-US" altLang="zh-CN" sz="1200" dirty="0"/>
              <a:t> Security2016] </a:t>
            </a:r>
            <a:r>
              <a:rPr lang="en-US" dirty="0">
                <a:hlinkClick r:id="rId3"/>
              </a:rPr>
              <a:t>https://www.usenix.org/system/files/conference/usenixsecurity16/sec16_paper_tramer.pdf</a:t>
            </a:r>
            <a:endParaRPr lang="en-US" dirty="0"/>
          </a:p>
          <a:p>
            <a:r>
              <a:rPr lang="en-US" altLang="zh-CN" dirty="0" err="1"/>
              <a:t>KnockoffNets</a:t>
            </a:r>
            <a:r>
              <a:rPr lang="en-US" altLang="zh-CN" dirty="0"/>
              <a:t> </a:t>
            </a:r>
            <a:r>
              <a:rPr lang="en-US" altLang="zh-CN" sz="1200" dirty="0"/>
              <a:t>[</a:t>
            </a:r>
            <a:r>
              <a:rPr lang="en-US" sz="1200" dirty="0" err="1"/>
              <a:t>Orekondy</a:t>
            </a:r>
            <a:r>
              <a:rPr lang="en-US" sz="1200" dirty="0"/>
              <a:t> CVPR2019</a:t>
            </a:r>
            <a:r>
              <a:rPr lang="en-US" altLang="zh-CN" sz="1200" dirty="0"/>
              <a:t>] </a:t>
            </a:r>
            <a:r>
              <a:rPr lang="zh-CN" altLang="en-US" sz="1200" dirty="0"/>
              <a:t>主要调整攻击者选择</a:t>
            </a:r>
            <a:r>
              <a:rPr lang="en-US" altLang="zh-CN" sz="1200" dirty="0"/>
              <a:t>query example</a:t>
            </a:r>
            <a:r>
              <a:rPr lang="zh-CN" altLang="en-US" sz="1200" dirty="0"/>
              <a:t>的方式（使用</a:t>
            </a:r>
            <a:r>
              <a:rPr lang="en-US" altLang="zh-CN" sz="1200" dirty="0"/>
              <a:t>RL</a:t>
            </a:r>
            <a:r>
              <a:rPr lang="zh-CN" altLang="en-US" sz="1200" dirty="0"/>
              <a:t>）</a:t>
            </a:r>
            <a:r>
              <a:rPr lang="en-US" dirty="0">
                <a:hlinkClick r:id="rId4"/>
              </a:rPr>
              <a:t>https://arxiv.org/pdf/1812.02766.pdf</a:t>
            </a:r>
            <a:endParaRPr lang="en-US" altLang="zh-CN" sz="1200" dirty="0"/>
          </a:p>
        </p:txBody>
      </p:sp>
      <p:sp>
        <p:nvSpPr>
          <p:cNvPr id="4" name="Slide Number Placeholder 3"/>
          <p:cNvSpPr>
            <a:spLocks noGrp="1"/>
          </p:cNvSpPr>
          <p:nvPr>
            <p:ph type="sldNum" sz="quarter" idx="5"/>
          </p:nvPr>
        </p:nvSpPr>
        <p:spPr/>
        <p:txBody>
          <a:bodyPr/>
          <a:lstStyle/>
          <a:p>
            <a:fld id="{772D2757-9308-4430-8433-C388BEDC9F35}" type="slidenum">
              <a:rPr lang="en-US" smtClean="0"/>
              <a:t>33</a:t>
            </a:fld>
            <a:endParaRPr lang="en-US"/>
          </a:p>
        </p:txBody>
      </p:sp>
    </p:spTree>
    <p:extLst>
      <p:ext uri="{BB962C8B-B14F-4D97-AF65-F5344CB8AC3E}">
        <p14:creationId xmlns:p14="http://schemas.microsoft.com/office/powerpoint/2010/main" val="2307166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怎么验证模型是你的？</a:t>
            </a:r>
            <a:endParaRPr lang="en-US" altLang="zh-CN" dirty="0"/>
          </a:p>
          <a:p>
            <a:endParaRPr lang="en-US" dirty="0"/>
          </a:p>
          <a:p>
            <a:r>
              <a:rPr lang="en-US" dirty="0"/>
              <a:t>[Fan NeuIPS2019] Rethinking Deep Neural Network Ownership Verification: Embedding Passports to Defeat Ambiguity Attacks </a:t>
            </a:r>
            <a:r>
              <a:rPr lang="en-US" dirty="0">
                <a:hlinkClick r:id="rId3"/>
              </a:rPr>
              <a:t>https://papers.nips.cc/paper/8719-rethinking-deep-neural-network-ownership-verification-embedding-passports-to-defeat-ambiguity-attacks.pdf</a:t>
            </a:r>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34</a:t>
            </a:fld>
            <a:endParaRPr lang="en-US"/>
          </a:p>
        </p:txBody>
      </p:sp>
    </p:spTree>
    <p:extLst>
      <p:ext uri="{BB962C8B-B14F-4D97-AF65-F5344CB8AC3E}">
        <p14:creationId xmlns:p14="http://schemas.microsoft.com/office/powerpoint/2010/main" val="10899930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拥有相似知识的模型，结构和参数都可能不同。</a:t>
            </a:r>
            <a:endParaRPr lang="en-US" altLang="zh-CN" dirty="0"/>
          </a:p>
          <a:p>
            <a:endParaRPr lang="en-US" dirty="0"/>
          </a:p>
          <a:p>
            <a:r>
              <a:rPr lang="en-US" altLang="zh-CN" dirty="0"/>
              <a:t>TODO add figure</a:t>
            </a:r>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35</a:t>
            </a:fld>
            <a:endParaRPr lang="en-US"/>
          </a:p>
        </p:txBody>
      </p:sp>
    </p:spTree>
    <p:extLst>
      <p:ext uri="{BB962C8B-B14F-4D97-AF65-F5344CB8AC3E}">
        <p14:creationId xmlns:p14="http://schemas.microsoft.com/office/powerpoint/2010/main" val="9232733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a:cs typeface="Calibri"/>
              </a:rPr>
              <a:t>[Graviton OSDI2018]  </a:t>
            </a:r>
            <a:r>
              <a:rPr lang="en-US" dirty="0">
                <a:hlinkClick r:id="rId3"/>
              </a:rPr>
              <a:t>https://www.usenix.org/system/files/osdi18-volos.pdf</a:t>
            </a:r>
            <a:endParaRPr lang="en-US" dirty="0"/>
          </a:p>
          <a:p>
            <a:endParaRPr lang="en-US" dirty="0"/>
          </a:p>
          <a:p>
            <a:r>
              <a:rPr lang="en-US" dirty="0">
                <a:hlinkClick r:id="rId4"/>
              </a:rPr>
              <a:t>https://floriantramer.com/docs/slides/iclr19slalom.pdf</a:t>
            </a:r>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36</a:t>
            </a:fld>
            <a:endParaRPr lang="en-US"/>
          </a:p>
        </p:txBody>
      </p:sp>
    </p:spTree>
    <p:extLst>
      <p:ext uri="{BB962C8B-B14F-4D97-AF65-F5344CB8AC3E}">
        <p14:creationId xmlns:p14="http://schemas.microsoft.com/office/powerpoint/2010/main" val="24753126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Criminal:</a:t>
            </a:r>
          </a:p>
          <a:p>
            <a:r>
              <a:rPr lang="en-US" dirty="0"/>
              <a:t>AI fairness NIPS tutorial: </a:t>
            </a:r>
            <a:r>
              <a:rPr lang="en-US" dirty="0">
                <a:hlinkClick r:id="rId3"/>
              </a:rPr>
              <a:t>https://mrtz.org/nips17/#/9</a:t>
            </a:r>
            <a:endParaRPr lang="en-US" dirty="0"/>
          </a:p>
          <a:p>
            <a:r>
              <a:rPr lang="en-US" dirty="0">
                <a:hlinkClick r:id="rId4"/>
              </a:rPr>
              <a:t>https://papers.ssrn.com/sol3/papers.cfm?abstract_id=2687339</a:t>
            </a:r>
            <a:endParaRPr lang="en-US" dirty="0"/>
          </a:p>
          <a:p>
            <a:endParaRPr lang="en-US" dirty="0"/>
          </a:p>
          <a:p>
            <a:r>
              <a:rPr lang="en-US" dirty="0"/>
              <a:t>Gender bias in job market:</a:t>
            </a:r>
          </a:p>
          <a:p>
            <a:r>
              <a:rPr lang="en-US" dirty="0">
                <a:hlinkClick r:id="rId5"/>
              </a:rPr>
              <a:t>https://www.reuters.com/article/us-amazon-com-jobs-automation-insight-idUSKCN1MK08G</a:t>
            </a:r>
            <a:endParaRPr lang="en-US" dirty="0"/>
          </a:p>
          <a:p>
            <a:r>
              <a:rPr lang="en-US" dirty="0">
                <a:hlinkClick r:id="rId6"/>
              </a:rPr>
              <a:t>https://pubsonline.informs.org/doi/abs/10.1287/mnsc.2017.2756</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38</a:t>
            </a:fld>
            <a:endParaRPr lang="en-US"/>
          </a:p>
        </p:txBody>
      </p:sp>
    </p:spTree>
    <p:extLst>
      <p:ext uri="{BB962C8B-B14F-4D97-AF65-F5344CB8AC3E}">
        <p14:creationId xmlns:p14="http://schemas.microsoft.com/office/powerpoint/2010/main" val="32957335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39</a:t>
            </a:fld>
            <a:endParaRPr lang="en-US"/>
          </a:p>
        </p:txBody>
      </p:sp>
    </p:spTree>
    <p:extLst>
      <p:ext uri="{BB962C8B-B14F-4D97-AF65-F5344CB8AC3E}">
        <p14:creationId xmlns:p14="http://schemas.microsoft.com/office/powerpoint/2010/main" val="23374851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Mikolov</a:t>
            </a:r>
            <a:r>
              <a:rPr lang="en-US" dirty="0"/>
              <a:t> 2013] Distributed Representations of Words and Phrases and their Compositionality </a:t>
            </a:r>
            <a:r>
              <a:rPr lang="en-US" dirty="0">
                <a:hlinkClick r:id="rId3"/>
              </a:rPr>
              <a:t>https://arxiv.org/pdf/1310.4546.pdf</a:t>
            </a:r>
            <a:endParaRPr lang="en-US" dirty="0"/>
          </a:p>
          <a:p>
            <a:endParaRPr lang="en-US" dirty="0"/>
          </a:p>
          <a:p>
            <a:r>
              <a:rPr lang="en-US" dirty="0"/>
              <a:t>[</a:t>
            </a:r>
            <a:r>
              <a:rPr lang="en-US" dirty="0" err="1"/>
              <a:t>Bolukbasi</a:t>
            </a:r>
            <a:r>
              <a:rPr lang="en-US" dirty="0"/>
              <a:t> NIPS2016] Man is to Computer Programmer as Woman is to Homemaker? Debiasing Word Embeddings </a:t>
            </a:r>
            <a:r>
              <a:rPr lang="en-US" dirty="0">
                <a:hlinkClick r:id="rId4"/>
              </a:rPr>
              <a:t>http://papers.nips.cc/paper/6228-man-is-to-computer-programmer-as-woman-is-to-homemaker-debiasing-word-embeddings.pdf</a:t>
            </a:r>
            <a:endParaRPr lang="en-US" dirty="0"/>
          </a:p>
          <a:p>
            <a:endParaRPr lang="en-US" dirty="0"/>
          </a:p>
          <a:p>
            <a:endParaRPr lang="en-US" dirty="0"/>
          </a:p>
          <a:p>
            <a:r>
              <a:rPr lang="en-US" altLang="zh-CN" sz="1200" dirty="0"/>
              <a:t>[</a:t>
            </a:r>
            <a:r>
              <a:rPr lang="en-US" altLang="zh-CN" sz="1200" dirty="0" err="1"/>
              <a:t>Caliskan</a:t>
            </a:r>
            <a:r>
              <a:rPr lang="en-US" altLang="zh-CN" sz="1200" dirty="0"/>
              <a:t> Science2017] </a:t>
            </a:r>
            <a:r>
              <a:rPr lang="en-US" b="0" i="0" dirty="0">
                <a:solidFill>
                  <a:srgbClr val="333333"/>
                </a:solidFill>
                <a:effectLst/>
                <a:latin typeface="Roboto Condensed"/>
              </a:rPr>
              <a:t>Semantics derived automatically from language corpora contain human-like biases </a:t>
            </a:r>
            <a:r>
              <a:rPr lang="en-US" dirty="0">
                <a:hlinkClick r:id="rId5"/>
              </a:rPr>
              <a:t>https://purehost.bath.ac.uk/ws/portalfiles/portal/168480066/CaliskanEtAl_authors_full.pdf</a:t>
            </a:r>
            <a:endParaRPr lang="en-US" dirty="0"/>
          </a:p>
          <a:p>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40</a:t>
            </a:fld>
            <a:endParaRPr lang="en-US"/>
          </a:p>
        </p:txBody>
      </p:sp>
    </p:spTree>
    <p:extLst>
      <p:ext uri="{BB962C8B-B14F-4D97-AF65-F5344CB8AC3E}">
        <p14:creationId xmlns:p14="http://schemas.microsoft.com/office/powerpoint/2010/main" val="3016450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其他生成对抗样本的方法</a:t>
            </a:r>
            <a:endParaRPr lang="en-US" altLang="zh-CN" dirty="0"/>
          </a:p>
          <a:p>
            <a:endParaRPr lang="en-US" dirty="0"/>
          </a:p>
          <a:p>
            <a:r>
              <a:rPr lang="en-US" dirty="0"/>
              <a:t>Universal adversarial perturbations </a:t>
            </a:r>
            <a:r>
              <a:rPr lang="en-US" dirty="0">
                <a:hlinkClick r:id="rId3"/>
              </a:rPr>
              <a:t>https://arxiv.org/pdf/1610.08401.pdf</a:t>
            </a:r>
            <a:endParaRPr lang="en-US" dirty="0"/>
          </a:p>
          <a:p>
            <a:r>
              <a:rPr lang="en-US" dirty="0"/>
              <a:t>Learning to Attack: Adversarial Transformation Networks </a:t>
            </a:r>
            <a:r>
              <a:rPr lang="en-US" dirty="0">
                <a:hlinkClick r:id="rId4"/>
              </a:rPr>
              <a:t>http://www.esprockets.com/papers/aaai2018.pdf</a:t>
            </a:r>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7</a:t>
            </a:fld>
            <a:endParaRPr lang="en-US"/>
          </a:p>
        </p:txBody>
      </p:sp>
    </p:spTree>
    <p:extLst>
      <p:ext uri="{BB962C8B-B14F-4D97-AF65-F5344CB8AC3E}">
        <p14:creationId xmlns:p14="http://schemas.microsoft.com/office/powerpoint/2010/main" val="39096415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err="1">
                <a:solidFill>
                  <a:srgbClr val="222222"/>
                </a:solidFill>
                <a:effectLst/>
                <a:latin typeface="Arial" panose="020B0604020202020204" pitchFamily="34" charset="0"/>
              </a:rPr>
              <a:t>Thies</a:t>
            </a:r>
            <a:r>
              <a:rPr lang="en-US" b="0" i="0" dirty="0">
                <a:solidFill>
                  <a:srgbClr val="222222"/>
                </a:solidFill>
                <a:effectLst/>
                <a:latin typeface="Arial" panose="020B0604020202020204" pitchFamily="34" charset="0"/>
              </a:rPr>
              <a:t>, Justus, et al. "Face2face: Real-time face capture and reenactment of </a:t>
            </a:r>
            <a:r>
              <a:rPr lang="en-US" b="0" i="0" dirty="0" err="1">
                <a:solidFill>
                  <a:srgbClr val="222222"/>
                </a:solidFill>
                <a:effectLst/>
                <a:latin typeface="Arial" panose="020B0604020202020204" pitchFamily="34" charset="0"/>
              </a:rPr>
              <a:t>rgb</a:t>
            </a:r>
            <a:r>
              <a:rPr lang="en-US" b="0" i="0" dirty="0">
                <a:solidFill>
                  <a:srgbClr val="222222"/>
                </a:solidFill>
                <a:effectLst/>
                <a:latin typeface="Arial" panose="020B0604020202020204" pitchFamily="34" charset="0"/>
              </a:rPr>
              <a:t> videos." </a:t>
            </a:r>
            <a:r>
              <a:rPr lang="en-US" b="0" i="1" dirty="0">
                <a:solidFill>
                  <a:srgbClr val="222222"/>
                </a:solidFill>
                <a:effectLst/>
                <a:latin typeface="Arial" panose="020B0604020202020204" pitchFamily="34" charset="0"/>
              </a:rPr>
              <a:t>Proceedings of the IEEE conference on computer vision and pattern recognition</a:t>
            </a:r>
            <a:r>
              <a:rPr lang="en-US" b="0" i="0" dirty="0">
                <a:solidFill>
                  <a:srgbClr val="222222"/>
                </a:solidFill>
                <a:effectLst/>
                <a:latin typeface="Arial" panose="020B0604020202020204" pitchFamily="34" charset="0"/>
              </a:rPr>
              <a:t>. 2016. </a:t>
            </a:r>
            <a:r>
              <a:rPr lang="en-US" dirty="0">
                <a:hlinkClick r:id="rId3"/>
              </a:rPr>
              <a:t>https://graphics.stanford.edu/~niessner/papers/2016/1facetoface/thies2016face.pdf</a:t>
            </a:r>
            <a:endParaRPr lang="en-US" dirty="0"/>
          </a:p>
          <a:p>
            <a:r>
              <a:rPr lang="en-US" dirty="0" err="1"/>
              <a:t>Deepfake</a:t>
            </a:r>
            <a:r>
              <a:rPr lang="en-US" dirty="0"/>
              <a:t> detection [</a:t>
            </a:r>
            <a:r>
              <a:rPr lang="en-US" dirty="0" err="1"/>
              <a:t>Guera</a:t>
            </a:r>
            <a:r>
              <a:rPr lang="en-US" dirty="0"/>
              <a:t> AVSS2018]</a:t>
            </a:r>
          </a:p>
          <a:p>
            <a:r>
              <a:rPr lang="en-US" dirty="0"/>
              <a:t>Code </a:t>
            </a:r>
            <a:r>
              <a:rPr lang="en-US" dirty="0">
                <a:hlinkClick r:id="rId4"/>
              </a:rPr>
              <a:t>https://github.com/iperov/DeepFaceLab</a:t>
            </a:r>
            <a:endParaRPr lang="en-US" dirty="0"/>
          </a:p>
          <a:p>
            <a:endParaRPr lang="en-US" dirty="0"/>
          </a:p>
          <a:p>
            <a:r>
              <a:rPr lang="en-US" dirty="0">
                <a:hlinkClick r:id="rId5"/>
              </a:rPr>
              <a:t>https://www.forbes.com/sites/jessedamiani/2019/09/03/a-voice-deepfake-was-used-to-scam-a-ceo-out-of-243000/#6ffbe4702241</a:t>
            </a:r>
            <a:endParaRPr lang="en-US" dirty="0"/>
          </a:p>
          <a:p>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42</a:t>
            </a:fld>
            <a:endParaRPr lang="en-US"/>
          </a:p>
        </p:txBody>
      </p:sp>
    </p:spTree>
    <p:extLst>
      <p:ext uri="{BB962C8B-B14F-4D97-AF65-F5344CB8AC3E}">
        <p14:creationId xmlns:p14="http://schemas.microsoft.com/office/powerpoint/2010/main" val="520342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https://www.brookings.edu/wp-content/uploads/2020/04/FP_20200427_ai_weapons_kania_v2.pdf</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世界</a:t>
            </a:r>
            <a:r>
              <a:rPr lang="en-US" altLang="zh-CN" dirty="0"/>
              <a:t>AI</a:t>
            </a:r>
            <a:r>
              <a:rPr lang="zh-CN" altLang="en-US" dirty="0"/>
              <a:t>专家联合抵制</a:t>
            </a:r>
            <a:r>
              <a:rPr lang="en-US" altLang="zh-CN" dirty="0"/>
              <a:t>AI</a:t>
            </a:r>
            <a:r>
              <a:rPr lang="zh-CN" altLang="en-US" dirty="0"/>
              <a:t>武器相关研究 </a:t>
            </a:r>
            <a:r>
              <a:rPr lang="en-US" altLang="zh-CN" dirty="0"/>
              <a:t>[IJCAI 2015]</a:t>
            </a:r>
            <a:r>
              <a:rPr lang="zh-CN" altLang="en-US" dirty="0"/>
              <a:t> </a:t>
            </a:r>
            <a:r>
              <a:rPr lang="en-US" dirty="0">
                <a:hlinkClick r:id="rId4"/>
              </a:rPr>
              <a:t>https://futureoflife.org/open-letter-autonomous-weapons/?cn-reloaded=1&amp;cn-reloaded=1</a:t>
            </a:r>
            <a:endParaRPr lang="en-US" dirty="0"/>
          </a:p>
          <a:p>
            <a:r>
              <a:rPr lang="en-US" dirty="0">
                <a:hlinkClick r:id="rId5"/>
              </a:rPr>
              <a:t>https://www.hsdl.org/?abstract&amp;did=726163</a:t>
            </a:r>
            <a:endParaRPr lang="en-US" dirty="0"/>
          </a:p>
          <a:p>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43</a:t>
            </a:fld>
            <a:endParaRPr lang="en-US"/>
          </a:p>
        </p:txBody>
      </p:sp>
    </p:spTree>
    <p:extLst>
      <p:ext uri="{BB962C8B-B14F-4D97-AF65-F5344CB8AC3E}">
        <p14:creationId xmlns:p14="http://schemas.microsoft.com/office/powerpoint/2010/main" val="25017929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https://arxiv.org/ftp/arxiv/papers/1803/1803.03428.pdf</a:t>
            </a:r>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44</a:t>
            </a:fld>
            <a:endParaRPr lang="en-US"/>
          </a:p>
        </p:txBody>
      </p:sp>
    </p:spTree>
    <p:extLst>
      <p:ext uri="{BB962C8B-B14F-4D97-AF65-F5344CB8AC3E}">
        <p14:creationId xmlns:p14="http://schemas.microsoft.com/office/powerpoint/2010/main" val="29476919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安全性质的严格保证和验证：差分隐私、同态加密、形式化证明</a:t>
            </a:r>
            <a:endParaRPr lang="en-US" dirty="0"/>
          </a:p>
          <a:p>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46</a:t>
            </a:fld>
            <a:endParaRPr lang="en-US"/>
          </a:p>
        </p:txBody>
      </p:sp>
    </p:spTree>
    <p:extLst>
      <p:ext uri="{BB962C8B-B14F-4D97-AF65-F5344CB8AC3E}">
        <p14:creationId xmlns:p14="http://schemas.microsoft.com/office/powerpoint/2010/main" val="4108067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一般做法都是用经典算法计算出</a:t>
            </a:r>
            <a:r>
              <a:rPr lang="en-US" altLang="zh-CN" dirty="0"/>
              <a:t>adversarial permutation</a:t>
            </a:r>
            <a:r>
              <a:rPr lang="zh-CN" altLang="en-US" dirty="0"/>
              <a:t>，然后打印成</a:t>
            </a:r>
            <a:r>
              <a:rPr lang="en-US" altLang="zh-CN" dirty="0"/>
              <a:t>real-world example</a:t>
            </a:r>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9</a:t>
            </a:fld>
            <a:endParaRPr lang="en-US"/>
          </a:p>
        </p:txBody>
      </p:sp>
    </p:spTree>
    <p:extLst>
      <p:ext uri="{BB962C8B-B14F-4D97-AF65-F5344CB8AC3E}">
        <p14:creationId xmlns:p14="http://schemas.microsoft.com/office/powerpoint/2010/main" val="40006239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Speech recognition demo: </a:t>
            </a:r>
            <a:r>
              <a:rPr lang="en-US" dirty="0">
                <a:hlinkClick r:id="rId3"/>
              </a:rPr>
              <a:t>https://adversarial-attacks.net/</a:t>
            </a:r>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10</a:t>
            </a:fld>
            <a:endParaRPr lang="en-US"/>
          </a:p>
        </p:txBody>
      </p:sp>
    </p:spTree>
    <p:extLst>
      <p:ext uri="{BB962C8B-B14F-4D97-AF65-F5344CB8AC3E}">
        <p14:creationId xmlns:p14="http://schemas.microsoft.com/office/powerpoint/2010/main" val="3850231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Great Training Comes Great Vulnerability: Practical Attacks against Transfer Learning </a:t>
            </a:r>
            <a:r>
              <a:rPr lang="en-US" dirty="0">
                <a:hlinkClick r:id="rId3"/>
              </a:rPr>
              <a:t>https://www.usenix.org/system/files/conference/usenixsecurity18/sec18-wang.pdf</a:t>
            </a:r>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11</a:t>
            </a:fld>
            <a:endParaRPr lang="en-US"/>
          </a:p>
        </p:txBody>
      </p:sp>
    </p:spTree>
    <p:extLst>
      <p:ext uri="{BB962C8B-B14F-4D97-AF65-F5344CB8AC3E}">
        <p14:creationId xmlns:p14="http://schemas.microsoft.com/office/powerpoint/2010/main" val="4180412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Obfuscated Gradients Give a False Sense of Security: Circumventing Defenses to Adversarial Examples </a:t>
            </a:r>
            <a:r>
              <a:rPr lang="en-US" dirty="0">
                <a:hlinkClick r:id="rId3"/>
              </a:rPr>
              <a:t>https://arxiv.org/pdf/1802.00420.pdf</a:t>
            </a:r>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13</a:t>
            </a:fld>
            <a:endParaRPr lang="en-US"/>
          </a:p>
        </p:txBody>
      </p:sp>
    </p:spTree>
    <p:extLst>
      <p:ext uri="{BB962C8B-B14F-4D97-AF65-F5344CB8AC3E}">
        <p14:creationId xmlns:p14="http://schemas.microsoft.com/office/powerpoint/2010/main" val="22142652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https://arxiv.org/abs/1608.04644</a:t>
            </a:r>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14</a:t>
            </a:fld>
            <a:endParaRPr lang="en-US"/>
          </a:p>
        </p:txBody>
      </p:sp>
    </p:spTree>
    <p:extLst>
      <p:ext uri="{BB962C8B-B14F-4D97-AF65-F5344CB8AC3E}">
        <p14:creationId xmlns:p14="http://schemas.microsoft.com/office/powerpoint/2010/main" val="3165725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err="1">
                <a:solidFill>
                  <a:schemeClr val="tx1"/>
                </a:solidFill>
                <a:effectLst/>
                <a:latin typeface="+mn-lt"/>
                <a:ea typeface="+mn-ea"/>
                <a:cs typeface="+mn-cs"/>
              </a:rPr>
              <a:t>Reluplex</a:t>
            </a:r>
            <a:r>
              <a:rPr lang="en-US" sz="1200" b="1" i="0" kern="1200" dirty="0">
                <a:solidFill>
                  <a:schemeClr val="tx1"/>
                </a:solidFill>
                <a:effectLst/>
                <a:latin typeface="+mn-lt"/>
                <a:ea typeface="+mn-ea"/>
                <a:cs typeface="+mn-cs"/>
              </a:rPr>
              <a:t>: An Efficient SMT Solver for Verifying Deep Neural Networks </a:t>
            </a:r>
            <a:r>
              <a:rPr lang="en-US" dirty="0">
                <a:hlinkClick r:id="rId3"/>
              </a:rPr>
              <a:t>https://arxiv.org/abs/1702.01135</a:t>
            </a: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Formal Security Analysis of Neural Networks using Symbolic Intervals </a:t>
            </a:r>
            <a:r>
              <a:rPr lang="en-US" dirty="0">
                <a:hlinkClick r:id="rId4"/>
              </a:rPr>
              <a:t>https://www.usenix.org/conference/usenixsecurity18/presentation/wang-Shiqi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挑战：</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对于图片、文本等如何定义安全性质。</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如何处理复杂的安全性质。</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性能。</a:t>
            </a:r>
            <a:endParaRPr lang="en-US" dirty="0"/>
          </a:p>
        </p:txBody>
      </p:sp>
      <p:sp>
        <p:nvSpPr>
          <p:cNvPr id="4" name="Slide Number Placeholder 3"/>
          <p:cNvSpPr>
            <a:spLocks noGrp="1"/>
          </p:cNvSpPr>
          <p:nvPr>
            <p:ph type="sldNum" sz="quarter" idx="5"/>
          </p:nvPr>
        </p:nvSpPr>
        <p:spPr/>
        <p:txBody>
          <a:bodyPr/>
          <a:lstStyle/>
          <a:p>
            <a:fld id="{772D2757-9308-4430-8433-C388BEDC9F35}" type="slidenum">
              <a:rPr lang="en-US" smtClean="0"/>
              <a:t>16</a:t>
            </a:fld>
            <a:endParaRPr lang="en-US"/>
          </a:p>
        </p:txBody>
      </p:sp>
    </p:spTree>
    <p:extLst>
      <p:ext uri="{BB962C8B-B14F-4D97-AF65-F5344CB8AC3E}">
        <p14:creationId xmlns:p14="http://schemas.microsoft.com/office/powerpoint/2010/main" val="21692005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Person reaching into backpack pulling out laptop" title="Microsoft brand photo">
            <a:extLst>
              <a:ext uri="{FF2B5EF4-FFF2-40B4-BE49-F238E27FC236}">
                <a16:creationId xmlns:a16="http://schemas.microsoft.com/office/drawing/2014/main" id="{A483E426-5B7E-455F-A533-486A124C6D49}"/>
              </a:ext>
            </a:extLst>
          </p:cNvPr>
          <p:cNvPicPr>
            <a:picLocks noChangeAspect="1"/>
          </p:cNvPicPr>
          <p:nvPr/>
        </p:nvPicPr>
        <p:blipFill rotWithShape="1">
          <a:blip r:embed="rId3"/>
          <a:srcRect l="30591" t="17710" r="19860" b="7967"/>
          <a:stretch/>
        </p:blipFill>
        <p:spPr>
          <a:xfrm>
            <a:off x="5334000" y="0"/>
            <a:ext cx="6858000" cy="6858000"/>
          </a:xfrm>
          <a:prstGeom prst="rect">
            <a:avLst/>
          </a:prstGeom>
        </p:spPr>
      </p:pic>
    </p:spTree>
    <p:extLst>
      <p:ext uri="{BB962C8B-B14F-4D97-AF65-F5344CB8AC3E}">
        <p14:creationId xmlns:p14="http://schemas.microsoft.com/office/powerpoint/2010/main" val="3919784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7757759"/>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6677080"/>
      </p:ext>
    </p:extLst>
  </p:cSld>
  <p:clrMapOvr>
    <a:masterClrMapping/>
  </p:clrMapOvr>
  <p:transition>
    <p:fade/>
  </p:transition>
  <p:hf hdr="0" ftr="0" dt="0"/>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94306671"/>
      </p:ext>
    </p:extLst>
  </p:cSld>
  <p:clrMapOvr>
    <a:masterClrMapping/>
  </p:clrMapOvr>
  <p:transition>
    <p:fade/>
  </p:transition>
  <p:hf hdr="0" ftr="0" dt="0"/>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59810118"/>
      </p:ext>
    </p:extLst>
  </p:cSld>
  <p:clrMapOvr>
    <a:masterClrMapping/>
  </p:clrMapOvr>
  <p:transition>
    <p:fade/>
  </p:transition>
  <p:hf hdr="0" ftr="0" dt="0"/>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03688093"/>
      </p:ext>
    </p:extLst>
  </p:cSld>
  <p:clrMapOvr>
    <a:masterClrMapping/>
  </p:clrMapOvr>
  <p:transition>
    <p:fade/>
  </p:transition>
  <p:hf hdr="0" ftr="0" dt="0"/>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749736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0065816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985527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6807452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685835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Person reaching into backpack pulling out laptop" title="Microsoft brand photo">
            <a:extLst>
              <a:ext uri="{FF2B5EF4-FFF2-40B4-BE49-F238E27FC236}">
                <a16:creationId xmlns:a16="http://schemas.microsoft.com/office/drawing/2014/main" id="{10233ED1-93C1-409B-A618-CB891BEF13C7}"/>
              </a:ext>
            </a:extLst>
          </p:cNvPr>
          <p:cNvPicPr>
            <a:picLocks noChangeAspect="1"/>
          </p:cNvPicPr>
          <p:nvPr/>
        </p:nvPicPr>
        <p:blipFill rotWithShape="1">
          <a:blip r:embed="rId3"/>
          <a:srcRect l="30591" t="17710" r="19860" b="7967"/>
          <a:stretch/>
        </p:blipFill>
        <p:spPr>
          <a:xfrm>
            <a:off x="5334000" y="0"/>
            <a:ext cx="6858000" cy="6858000"/>
          </a:xfrm>
          <a:prstGeom prst="rect">
            <a:avLst/>
          </a:prstGeom>
        </p:spPr>
      </p:pic>
    </p:spTree>
    <p:extLst>
      <p:ext uri="{BB962C8B-B14F-4D97-AF65-F5344CB8AC3E}">
        <p14:creationId xmlns:p14="http://schemas.microsoft.com/office/powerpoint/2010/main" val="62925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7727873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402808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688156"/>
      </p:ext>
    </p:extLst>
  </p:cSld>
  <p:clrMapOvr>
    <a:overrideClrMapping bg1="dk1" tx1="lt1" bg2="dk2" tx2="lt2" accent1="accent1" accent2="accent2" accent3="accent3" accent4="accent4" accent5="accent5" accent6="accent6" hlink="hlink" folHlink="folHlink"/>
  </p:clrMapOvr>
  <p:transition>
    <p:fade/>
  </p:transition>
  <p:hf hdr="0" ftr="0" dt="0"/>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1599698"/>
      </p:ext>
    </p:extLst>
  </p:cSld>
  <p:clrMapOvr>
    <a:masterClrMapping/>
  </p:clrMapOvr>
  <p:transition>
    <p:fade/>
  </p:transition>
  <p:hf hdr="0" ftr="0" dt="0"/>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92341976"/>
      </p:ext>
    </p:extLst>
  </p:cSld>
  <p:clrMapOvr>
    <a:overrideClrMapping bg1="dk1" tx1="lt1" bg2="dk2" tx2="lt2" accent1="accent1" accent2="accent2" accent3="accent3" accent4="accent4" accent5="accent5" accent6="accent6" hlink="hlink" folHlink="folHlink"/>
  </p:clrMapOvr>
  <p:transition>
    <p:fade/>
  </p:transition>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765799311"/>
      </p:ext>
    </p:extLst>
  </p:cSld>
  <p:clrMapOvr>
    <a:overrideClrMapping bg1="dk1" tx1="lt1" bg2="dk2" tx2="lt2" accent1="accent1" accent2="accent2" accent3="accent3" accent4="accent4" accent5="accent5" accent6="accent6" hlink="hlink" folHlink="folHlink"/>
  </p:clrMapOvr>
  <p:transition>
    <p:fade/>
  </p:transition>
  <p:hf hdr="0" ftr="0" dt="0"/>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gray - EMF" descr="Microsoft logo, gray text version">
            <a:extLst>
              <a:ext uri="{FF2B5EF4-FFF2-40B4-BE49-F238E27FC236}">
                <a16:creationId xmlns:a16="http://schemas.microsoft.com/office/drawing/2014/main" id="{606C7DA6-3E58-4BAA-9E2E-EA46ED5F182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descr="Person reaching into backpack pulling out laptop" title="Microsoft brand photo">
            <a:extLst>
              <a:ext uri="{FF2B5EF4-FFF2-40B4-BE49-F238E27FC236}">
                <a16:creationId xmlns:a16="http://schemas.microsoft.com/office/drawing/2014/main" id="{FD19A1EB-A9AC-4135-83FF-048F3C10BDAD}"/>
              </a:ext>
            </a:extLst>
          </p:cNvPr>
          <p:cNvPicPr>
            <a:picLocks noChangeAspect="1"/>
          </p:cNvPicPr>
          <p:nvPr userDrawn="1"/>
        </p:nvPicPr>
        <p:blipFill rotWithShape="1">
          <a:blip r:embed="rId3"/>
          <a:srcRect l="30591" t="17710" r="19860" b="7967"/>
          <a:stretch/>
        </p:blipFill>
        <p:spPr>
          <a:xfrm>
            <a:off x="5334000" y="0"/>
            <a:ext cx="6858000" cy="6858000"/>
          </a:xfrm>
          <a:prstGeom prst="rect">
            <a:avLst/>
          </a:prstGeom>
        </p:spPr>
      </p:pic>
    </p:spTree>
    <p:extLst>
      <p:ext uri="{BB962C8B-B14F-4D97-AF65-F5344CB8AC3E}">
        <p14:creationId xmlns:p14="http://schemas.microsoft.com/office/powerpoint/2010/main" val="35633803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Person reaching into backpack pulling out laptop" title="Microsoft brand photo">
            <a:extLst>
              <a:ext uri="{FF2B5EF4-FFF2-40B4-BE49-F238E27FC236}">
                <a16:creationId xmlns:a16="http://schemas.microsoft.com/office/drawing/2014/main" id="{587AAC64-7B05-4604-BF33-4EBE51912F72}"/>
              </a:ext>
            </a:extLst>
          </p:cNvPr>
          <p:cNvPicPr>
            <a:picLocks noChangeAspect="1"/>
          </p:cNvPicPr>
          <p:nvPr userDrawn="1"/>
        </p:nvPicPr>
        <p:blipFill rotWithShape="1">
          <a:blip r:embed="rId3"/>
          <a:srcRect l="30591" t="17710" r="19860" b="7967"/>
          <a:stretch/>
        </p:blipFill>
        <p:spPr>
          <a:xfrm>
            <a:off x="5334000" y="0"/>
            <a:ext cx="6858000" cy="6858000"/>
          </a:xfrm>
          <a:prstGeom prst="rect">
            <a:avLst/>
          </a:prstGeom>
        </p:spPr>
      </p:pic>
    </p:spTree>
    <p:extLst>
      <p:ext uri="{BB962C8B-B14F-4D97-AF65-F5344CB8AC3E}">
        <p14:creationId xmlns:p14="http://schemas.microsoft.com/office/powerpoint/2010/main" val="1883215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11527229-DBED-4F7D-9D9A-03EC2258F26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353430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21740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050784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318512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60068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72063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22525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0187197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464775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9310336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63245019"/>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9724773"/>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6731266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8525511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9674956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21861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264799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79741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291225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328081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49429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74505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54556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214665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7687839"/>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88193051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6057433"/>
      </p:ext>
    </p:extLst>
  </p:cSld>
  <p:clrMapOvr>
    <a:masterClrMapping/>
  </p:clrMapOvr>
  <p:transition>
    <p:fade/>
  </p:transition>
  <p:hf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9794767"/>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83681567"/>
      </p:ext>
    </p:extLst>
  </p:cSld>
  <p:clrMapOvr>
    <a:masterClrMapping/>
  </p:clrMapOvr>
  <p:transition>
    <p:fade/>
  </p:transition>
  <p:hf hdr="0" ftr="0" dt="0"/>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3941051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theme" Target="../theme/theme2.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161197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Lst>
  <p:transition>
    <p:fade/>
  </p:transition>
  <p:hf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67946883"/>
      </p:ext>
    </p:extLst>
  </p:cSld>
  <p:clrMap bg1="dk1" tx1="lt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 id="2147483719" r:id="rId18"/>
    <p:sldLayoutId id="2147483720" r:id="rId19"/>
    <p:sldLayoutId id="2147483721" r:id="rId20"/>
    <p:sldLayoutId id="2147483722" r:id="rId21"/>
    <p:sldLayoutId id="2147483723" r:id="rId22"/>
    <p:sldLayoutId id="2147483724" r:id="rId23"/>
    <p:sldLayoutId id="2147483725" r:id="rId24"/>
    <p:sldLayoutId id="2147483726"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hyperlink" Target="https://qconsf.com/sf2017/system/files/presentation-slides/dawn-qcon-nov-20172.pdf" TargetMode="External"/><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6.xml"/><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9.png"/><Relationship Id="rId7" Type="http://schemas.openxmlformats.org/officeDocument/2006/relationships/image" Target="../media/image440.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62.png"/><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26.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68.jpeg"/></Relationships>
</file>

<file path=ppt/slides/_rels/slide27.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8" Type="http://schemas.openxmlformats.org/officeDocument/2006/relationships/image" Target="../media/image590.png"/><Relationship Id="rId3" Type="http://schemas.openxmlformats.org/officeDocument/2006/relationships/image" Target="../media/image70.png"/><Relationship Id="rId7" Type="http://schemas.openxmlformats.org/officeDocument/2006/relationships/image" Target="../media/image72.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570.png"/><Relationship Id="rId5" Type="http://schemas.openxmlformats.org/officeDocument/2006/relationships/image" Target="../media/image71.png"/><Relationship Id="rId4" Type="http://schemas.openxmlformats.org/officeDocument/2006/relationships/image" Target="../media/image550.png"/><Relationship Id="rId9" Type="http://schemas.openxmlformats.org/officeDocument/2006/relationships/image" Target="../media/image73.png"/></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670.png"/></Relationships>
</file>

<file path=ppt/slides/_rels/slide3.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20.png"/><Relationship Id="rId3" Type="http://schemas.openxmlformats.org/officeDocument/2006/relationships/image" Target="../media/image10.jpeg"/><Relationship Id="rId7" Type="http://schemas.openxmlformats.org/officeDocument/2006/relationships/image" Target="../media/image14.jpeg"/><Relationship Id="rId12" Type="http://schemas.openxmlformats.org/officeDocument/2006/relationships/image" Target="../media/image19.jpe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3.jpeg"/><Relationship Id="rId11" Type="http://schemas.openxmlformats.org/officeDocument/2006/relationships/image" Target="../media/image18.jpeg"/><Relationship Id="rId5" Type="http://schemas.openxmlformats.org/officeDocument/2006/relationships/image" Target="../media/image12.png"/><Relationship Id="rId10" Type="http://schemas.openxmlformats.org/officeDocument/2006/relationships/image" Target="../media/image17.jpeg"/><Relationship Id="rId4" Type="http://schemas.openxmlformats.org/officeDocument/2006/relationships/image" Target="../media/image11.png"/><Relationship Id="rId9" Type="http://schemas.openxmlformats.org/officeDocument/2006/relationships/image" Target="../media/image16.jpeg"/><Relationship Id="rId14" Type="http://schemas.openxmlformats.org/officeDocument/2006/relationships/image" Target="../media/image21.svg"/></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hyperlink" Target="https://proandroiddev.com/federated-learning-e79e054c33ef" TargetMode="External"/></Relationships>
</file>

<file path=ppt/slides/_rels/slide3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78.png"/></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82.png"/><Relationship Id="rId4" Type="http://schemas.openxmlformats.org/officeDocument/2006/relationships/image" Target="../media/image81.png"/></Relationships>
</file>

<file path=ppt/slides/_rels/slide3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87.png"/><Relationship Id="rId4" Type="http://schemas.openxmlformats.org/officeDocument/2006/relationships/image" Target="../media/image86.png"/></Relationships>
</file>

<file path=ppt/slides/_rels/slide3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8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92.png"/><Relationship Id="rId4" Type="http://schemas.openxmlformats.org/officeDocument/2006/relationships/image" Target="../media/image9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95.png"/><Relationship Id="rId4" Type="http://schemas.openxmlformats.org/officeDocument/2006/relationships/image" Target="../media/image94.png"/></Relationships>
</file>

<file path=ppt/slides/_rels/slide43.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98.jpeg"/><Relationship Id="rId4" Type="http://schemas.openxmlformats.org/officeDocument/2006/relationships/image" Target="../media/image97.jpeg"/></Relationships>
</file>

<file path=ppt/slides/_rels/slide4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101.png"/><Relationship Id="rId4" Type="http://schemas.openxmlformats.org/officeDocument/2006/relationships/image" Target="../media/image100.png"/></Relationships>
</file>

<file path=ppt/slides/_rels/slide45.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20.png"/><Relationship Id="rId3" Type="http://schemas.openxmlformats.org/officeDocument/2006/relationships/image" Target="../media/image10.jpeg"/><Relationship Id="rId7" Type="http://schemas.openxmlformats.org/officeDocument/2006/relationships/image" Target="../media/image14.jpeg"/><Relationship Id="rId12" Type="http://schemas.openxmlformats.org/officeDocument/2006/relationships/image" Target="../media/image19.jpeg"/><Relationship Id="rId2" Type="http://schemas.openxmlformats.org/officeDocument/2006/relationships/image" Target="../media/image9.png"/><Relationship Id="rId1" Type="http://schemas.openxmlformats.org/officeDocument/2006/relationships/slideLayout" Target="../slideLayouts/slideLayout9.xml"/><Relationship Id="rId6" Type="http://schemas.openxmlformats.org/officeDocument/2006/relationships/image" Target="../media/image13.jpeg"/><Relationship Id="rId11" Type="http://schemas.openxmlformats.org/officeDocument/2006/relationships/image" Target="../media/image18.jpeg"/><Relationship Id="rId5" Type="http://schemas.openxmlformats.org/officeDocument/2006/relationships/image" Target="../media/image12.png"/><Relationship Id="rId15" Type="http://schemas.openxmlformats.org/officeDocument/2006/relationships/image" Target="../media/image102.png"/><Relationship Id="rId10" Type="http://schemas.openxmlformats.org/officeDocument/2006/relationships/image" Target="../media/image17.jpeg"/><Relationship Id="rId4" Type="http://schemas.openxmlformats.org/officeDocument/2006/relationships/image" Target="../media/image11.png"/><Relationship Id="rId9" Type="http://schemas.openxmlformats.org/officeDocument/2006/relationships/image" Target="../media/image16.jpeg"/><Relationship Id="rId14" Type="http://schemas.openxmlformats.org/officeDocument/2006/relationships/image" Target="../media/image21.sv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AD2328-0D99-489B-9875-CEA3BE80564D}"/>
              </a:ext>
            </a:extLst>
          </p:cNvPr>
          <p:cNvSpPr>
            <a:spLocks noGrp="1"/>
          </p:cNvSpPr>
          <p:nvPr>
            <p:ph type="title"/>
          </p:nvPr>
        </p:nvSpPr>
        <p:spPr>
          <a:xfrm>
            <a:off x="584200" y="2425780"/>
            <a:ext cx="9144000" cy="1107996"/>
          </a:xfrm>
        </p:spPr>
        <p:txBody>
          <a:bodyPr/>
          <a:lstStyle/>
          <a:p>
            <a:pPr fontAlgn="base"/>
            <a:r>
              <a:rPr lang="zh-CN" altLang="en-US" dirty="0">
                <a:cs typeface="Segoe UI"/>
              </a:rPr>
              <a:t>人工智能安全隐私</a:t>
            </a:r>
            <a:br>
              <a:rPr lang="en-US" altLang="zh-CN" dirty="0">
                <a:cs typeface="Segoe UI"/>
              </a:rPr>
            </a:br>
            <a:r>
              <a:rPr lang="en-US" dirty="0">
                <a:ea typeface="+mj-lt"/>
                <a:cs typeface="+mj-lt"/>
              </a:rPr>
              <a:t>AI</a:t>
            </a:r>
            <a:r>
              <a:rPr lang="en-US" altLang="zh-CN" dirty="0">
                <a:ea typeface="+mj-lt"/>
                <a:cs typeface="+mj-lt"/>
              </a:rPr>
              <a:t> </a:t>
            </a:r>
            <a:r>
              <a:rPr lang="en-US" altLang="zh-CN" dirty="0">
                <a:cs typeface="Segoe UI"/>
              </a:rPr>
              <a:t>Security &amp; Privacy</a:t>
            </a:r>
            <a:endParaRPr lang="en-US" dirty="0">
              <a:cs typeface="Segoe UI"/>
            </a:endParaRPr>
          </a:p>
        </p:txBody>
      </p:sp>
      <p:sp>
        <p:nvSpPr>
          <p:cNvPr id="7" name="Text Placeholder 6">
            <a:extLst>
              <a:ext uri="{FF2B5EF4-FFF2-40B4-BE49-F238E27FC236}">
                <a16:creationId xmlns:a16="http://schemas.microsoft.com/office/drawing/2014/main" id="{06B9F6D0-D3D0-41C3-964D-4C2D38BE194C}"/>
              </a:ext>
            </a:extLst>
          </p:cNvPr>
          <p:cNvSpPr>
            <a:spLocks noGrp="1"/>
          </p:cNvSpPr>
          <p:nvPr>
            <p:ph type="body" sz="quarter" idx="12"/>
          </p:nvPr>
        </p:nvSpPr>
        <p:spPr/>
        <p:txBody>
          <a:bodyPr vert="horz" wrap="square" lIns="0" tIns="0" rIns="0" bIns="0" rtlCol="0" anchor="t">
            <a:spAutoFit/>
          </a:bodyPr>
          <a:lstStyle/>
          <a:p>
            <a:r>
              <a:rPr lang="en-US" dirty="0" err="1">
                <a:cs typeface="Segoe UI"/>
              </a:rPr>
              <a:t>Yuanchun</a:t>
            </a:r>
            <a:r>
              <a:rPr lang="en-US">
                <a:cs typeface="Segoe UI"/>
              </a:rPr>
              <a:t> Li, Yunxin Liu</a:t>
            </a:r>
            <a:endParaRPr lang="en-US"/>
          </a:p>
        </p:txBody>
      </p:sp>
      <p:sp>
        <p:nvSpPr>
          <p:cNvPr id="4" name="Slide Number Placeholder 3">
            <a:extLst>
              <a:ext uri="{FF2B5EF4-FFF2-40B4-BE49-F238E27FC236}">
                <a16:creationId xmlns:a16="http://schemas.microsoft.com/office/drawing/2014/main" id="{881AAF48-60AB-4970-BD3D-9D3C5CD9F8F3}"/>
              </a:ext>
            </a:extLst>
          </p:cNvPr>
          <p:cNvSpPr>
            <a:spLocks noGrp="1"/>
          </p:cNvSpPr>
          <p:nvPr>
            <p:ph type="sldNum" sz="quarter" idx="4294967295"/>
          </p:nvPr>
        </p:nvSpPr>
        <p:spPr>
          <a:xfrm>
            <a:off x="0" y="0"/>
            <a:ext cx="0" cy="0"/>
          </a:xfrm>
        </p:spPr>
        <p:txBody>
          <a:bodyPr/>
          <a:lstStyle/>
          <a:p>
            <a:r>
              <a:rPr lang="en-US" dirty="0"/>
              <a:t>1</a:t>
            </a:r>
          </a:p>
        </p:txBody>
      </p:sp>
    </p:spTree>
    <p:extLst>
      <p:ext uri="{BB962C8B-B14F-4D97-AF65-F5344CB8AC3E}">
        <p14:creationId xmlns:p14="http://schemas.microsoft.com/office/powerpoint/2010/main" val="375032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E3D55DB-9822-4699-915A-59F7B7FA88B6}"/>
              </a:ext>
            </a:extLst>
          </p:cNvPr>
          <p:cNvSpPr/>
          <p:nvPr/>
        </p:nvSpPr>
        <p:spPr bwMode="auto">
          <a:xfrm>
            <a:off x="4227991" y="1410158"/>
            <a:ext cx="3972793" cy="5144877"/>
          </a:xfrm>
          <a:prstGeom prst="rect">
            <a:avLst/>
          </a:prstGeom>
          <a:solidFill>
            <a:schemeClr val="accent6"/>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BFD74A3-8427-4028-AEE6-67B33164C420}"/>
              </a:ext>
            </a:extLst>
          </p:cNvPr>
          <p:cNvSpPr>
            <a:spLocks noGrp="1"/>
          </p:cNvSpPr>
          <p:nvPr>
            <p:ph type="title"/>
          </p:nvPr>
        </p:nvSpPr>
        <p:spPr/>
        <p:txBody>
          <a:bodyPr/>
          <a:lstStyle/>
          <a:p>
            <a:r>
              <a:rPr lang="zh-CN" altLang="en-US" dirty="0"/>
              <a:t>其他领域的对抗样本</a:t>
            </a:r>
            <a:endParaRPr lang="en-US" dirty="0"/>
          </a:p>
        </p:txBody>
      </p:sp>
      <p:sp>
        <p:nvSpPr>
          <p:cNvPr id="3" name="Text Placeholder 2">
            <a:extLst>
              <a:ext uri="{FF2B5EF4-FFF2-40B4-BE49-F238E27FC236}">
                <a16:creationId xmlns:a16="http://schemas.microsoft.com/office/drawing/2014/main" id="{AAAA4833-AFB1-41C3-8C2A-6C3CDFB79D54}"/>
              </a:ext>
            </a:extLst>
          </p:cNvPr>
          <p:cNvSpPr>
            <a:spLocks noGrp="1"/>
          </p:cNvSpPr>
          <p:nvPr>
            <p:ph type="body" sz="quarter" idx="10"/>
          </p:nvPr>
        </p:nvSpPr>
        <p:spPr>
          <a:xfrm>
            <a:off x="4161888" y="5046804"/>
            <a:ext cx="3972793" cy="769441"/>
          </a:xfrm>
        </p:spPr>
        <p:txBody>
          <a:bodyPr/>
          <a:lstStyle/>
          <a:p>
            <a:pPr algn="ctr"/>
            <a:r>
              <a:rPr lang="en-US" sz="2000" dirty="0">
                <a:solidFill>
                  <a:schemeClr val="tx1"/>
                </a:solidFill>
              </a:rPr>
              <a:t>Fooling speech-to-text</a:t>
            </a:r>
          </a:p>
          <a:p>
            <a:pPr algn="ctr"/>
            <a:r>
              <a:rPr lang="en-US" sz="2000" dirty="0">
                <a:solidFill>
                  <a:schemeClr val="tx1"/>
                </a:solidFill>
              </a:rPr>
              <a:t>[</a:t>
            </a:r>
            <a:r>
              <a:rPr lang="en-US" sz="2000" dirty="0" err="1">
                <a:solidFill>
                  <a:schemeClr val="tx1"/>
                </a:solidFill>
              </a:rPr>
              <a:t>Carlini</a:t>
            </a:r>
            <a:r>
              <a:rPr lang="en-US" sz="2000" dirty="0">
                <a:solidFill>
                  <a:schemeClr val="tx1"/>
                </a:solidFill>
              </a:rPr>
              <a:t> 2018]</a:t>
            </a:r>
          </a:p>
        </p:txBody>
      </p:sp>
      <p:pic>
        <p:nvPicPr>
          <p:cNvPr id="5" name="Picture 4">
            <a:extLst>
              <a:ext uri="{FF2B5EF4-FFF2-40B4-BE49-F238E27FC236}">
                <a16:creationId xmlns:a16="http://schemas.microsoft.com/office/drawing/2014/main" id="{A52E0FF6-E670-4D37-B17D-7B671BE815DF}"/>
              </a:ext>
            </a:extLst>
          </p:cNvPr>
          <p:cNvPicPr>
            <a:picLocks noChangeAspect="1"/>
          </p:cNvPicPr>
          <p:nvPr/>
        </p:nvPicPr>
        <p:blipFill>
          <a:blip r:embed="rId3"/>
          <a:stretch>
            <a:fillRect/>
          </a:stretch>
        </p:blipFill>
        <p:spPr>
          <a:xfrm>
            <a:off x="4413150" y="1982303"/>
            <a:ext cx="3585730" cy="2599124"/>
          </a:xfrm>
          <a:prstGeom prst="rect">
            <a:avLst/>
          </a:prstGeom>
        </p:spPr>
      </p:pic>
      <p:grpSp>
        <p:nvGrpSpPr>
          <p:cNvPr id="14" name="Group 13">
            <a:extLst>
              <a:ext uri="{FF2B5EF4-FFF2-40B4-BE49-F238E27FC236}">
                <a16:creationId xmlns:a16="http://schemas.microsoft.com/office/drawing/2014/main" id="{A91FAF3F-BF01-4324-BEBB-CAB49A9A40D4}"/>
              </a:ext>
            </a:extLst>
          </p:cNvPr>
          <p:cNvGrpSpPr/>
          <p:nvPr/>
        </p:nvGrpSpPr>
        <p:grpSpPr>
          <a:xfrm>
            <a:off x="251836" y="1955705"/>
            <a:ext cx="3835812" cy="3860540"/>
            <a:chOff x="4318668" y="1982303"/>
            <a:chExt cx="3835812" cy="3860540"/>
          </a:xfrm>
        </p:grpSpPr>
        <p:grpSp>
          <p:nvGrpSpPr>
            <p:cNvPr id="9" name="Group 8">
              <a:extLst>
                <a:ext uri="{FF2B5EF4-FFF2-40B4-BE49-F238E27FC236}">
                  <a16:creationId xmlns:a16="http://schemas.microsoft.com/office/drawing/2014/main" id="{9942F23E-B7B3-4ECD-8FD1-9530109B2947}"/>
                </a:ext>
              </a:extLst>
            </p:cNvPr>
            <p:cNvGrpSpPr/>
            <p:nvPr/>
          </p:nvGrpSpPr>
          <p:grpSpPr>
            <a:xfrm>
              <a:off x="4318668" y="1982303"/>
              <a:ext cx="3835812" cy="2607302"/>
              <a:chOff x="5222053" y="1665656"/>
              <a:chExt cx="4660391" cy="3167790"/>
            </a:xfrm>
          </p:grpSpPr>
          <p:pic>
            <p:nvPicPr>
              <p:cNvPr id="6" name="Picture 5">
                <a:extLst>
                  <a:ext uri="{FF2B5EF4-FFF2-40B4-BE49-F238E27FC236}">
                    <a16:creationId xmlns:a16="http://schemas.microsoft.com/office/drawing/2014/main" id="{D0A2727A-AA51-4298-A0DF-7CC04F8F8FC8}"/>
                  </a:ext>
                </a:extLst>
              </p:cNvPr>
              <p:cNvPicPr>
                <a:picLocks noChangeAspect="1"/>
              </p:cNvPicPr>
              <p:nvPr/>
            </p:nvPicPr>
            <p:blipFill rotWithShape="1">
              <a:blip r:embed="rId4"/>
              <a:srcRect l="50339"/>
              <a:stretch/>
            </p:blipFill>
            <p:spPr>
              <a:xfrm>
                <a:off x="6683604" y="1697970"/>
                <a:ext cx="1839946" cy="3135476"/>
              </a:xfrm>
              <a:prstGeom prst="rect">
                <a:avLst/>
              </a:prstGeom>
            </p:spPr>
          </p:pic>
          <p:pic>
            <p:nvPicPr>
              <p:cNvPr id="7" name="Picture 6">
                <a:extLst>
                  <a:ext uri="{FF2B5EF4-FFF2-40B4-BE49-F238E27FC236}">
                    <a16:creationId xmlns:a16="http://schemas.microsoft.com/office/drawing/2014/main" id="{803527DB-52AB-49D1-A893-294D86C33A92}"/>
                  </a:ext>
                </a:extLst>
              </p:cNvPr>
              <p:cNvPicPr>
                <a:picLocks noChangeAspect="1"/>
              </p:cNvPicPr>
              <p:nvPr/>
            </p:nvPicPr>
            <p:blipFill>
              <a:blip r:embed="rId5"/>
              <a:stretch>
                <a:fillRect/>
              </a:stretch>
            </p:blipFill>
            <p:spPr>
              <a:xfrm>
                <a:off x="8523550" y="1867829"/>
                <a:ext cx="1358894" cy="2506699"/>
              </a:xfrm>
              <a:prstGeom prst="rect">
                <a:avLst/>
              </a:prstGeom>
            </p:spPr>
          </p:pic>
          <p:pic>
            <p:nvPicPr>
              <p:cNvPr id="8" name="Picture 7">
                <a:extLst>
                  <a:ext uri="{FF2B5EF4-FFF2-40B4-BE49-F238E27FC236}">
                    <a16:creationId xmlns:a16="http://schemas.microsoft.com/office/drawing/2014/main" id="{EFAD5F5B-C24A-4874-9EFD-A2045373FFA2}"/>
                  </a:ext>
                </a:extLst>
              </p:cNvPr>
              <p:cNvPicPr>
                <a:picLocks noChangeAspect="1"/>
              </p:cNvPicPr>
              <p:nvPr/>
            </p:nvPicPr>
            <p:blipFill rotWithShape="1">
              <a:blip r:embed="rId4"/>
              <a:srcRect l="-108" r="59079"/>
              <a:stretch/>
            </p:blipFill>
            <p:spPr>
              <a:xfrm>
                <a:off x="5222053" y="1665656"/>
                <a:ext cx="1520120" cy="3135476"/>
              </a:xfrm>
              <a:prstGeom prst="rect">
                <a:avLst/>
              </a:prstGeom>
            </p:spPr>
          </p:pic>
        </p:grpSp>
        <p:sp>
          <p:nvSpPr>
            <p:cNvPr id="10" name="Text Placeholder 2">
              <a:extLst>
                <a:ext uri="{FF2B5EF4-FFF2-40B4-BE49-F238E27FC236}">
                  <a16:creationId xmlns:a16="http://schemas.microsoft.com/office/drawing/2014/main" id="{79EEC16F-4730-41AB-BD26-FE606DB4CBD0}"/>
                </a:ext>
              </a:extLst>
            </p:cNvPr>
            <p:cNvSpPr txBox="1">
              <a:spLocks/>
            </p:cNvSpPr>
            <p:nvPr/>
          </p:nvSpPr>
          <p:spPr>
            <a:xfrm>
              <a:off x="4318668" y="5073402"/>
              <a:ext cx="3835812" cy="76944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a:solidFill>
                    <a:schemeClr val="tx1"/>
                  </a:solidFill>
                </a:rPr>
                <a:t>Fooling video Q&amp;A</a:t>
              </a:r>
            </a:p>
            <a:p>
              <a:pPr algn="ctr"/>
              <a:r>
                <a:rPr lang="en-US" sz="2000" dirty="0">
                  <a:solidFill>
                    <a:schemeClr val="tx1"/>
                  </a:solidFill>
                </a:rPr>
                <a:t>[Fukui 2016]</a:t>
              </a:r>
            </a:p>
          </p:txBody>
        </p:sp>
      </p:grpSp>
      <p:grpSp>
        <p:nvGrpSpPr>
          <p:cNvPr id="15" name="Group 14">
            <a:extLst>
              <a:ext uri="{FF2B5EF4-FFF2-40B4-BE49-F238E27FC236}">
                <a16:creationId xmlns:a16="http://schemas.microsoft.com/office/drawing/2014/main" id="{372569BC-C548-4514-9C6B-869347AA4A90}"/>
              </a:ext>
            </a:extLst>
          </p:cNvPr>
          <p:cNvGrpSpPr/>
          <p:nvPr/>
        </p:nvGrpSpPr>
        <p:grpSpPr>
          <a:xfrm>
            <a:off x="8358993" y="2432639"/>
            <a:ext cx="3750535" cy="3372589"/>
            <a:chOff x="8358993" y="2432639"/>
            <a:chExt cx="3750535" cy="3372589"/>
          </a:xfrm>
        </p:grpSpPr>
        <p:pic>
          <p:nvPicPr>
            <p:cNvPr id="11" name="Picture 10">
              <a:extLst>
                <a:ext uri="{FF2B5EF4-FFF2-40B4-BE49-F238E27FC236}">
                  <a16:creationId xmlns:a16="http://schemas.microsoft.com/office/drawing/2014/main" id="{3890DA9E-95C5-4BE6-BC98-5796AEB01AFD}"/>
                </a:ext>
              </a:extLst>
            </p:cNvPr>
            <p:cNvPicPr>
              <a:picLocks noChangeAspect="1"/>
            </p:cNvPicPr>
            <p:nvPr/>
          </p:nvPicPr>
          <p:blipFill>
            <a:blip r:embed="rId6"/>
            <a:stretch>
              <a:fillRect/>
            </a:stretch>
          </p:blipFill>
          <p:spPr>
            <a:xfrm>
              <a:off x="8358993" y="2432639"/>
              <a:ext cx="3665261" cy="2071669"/>
            </a:xfrm>
            <a:prstGeom prst="rect">
              <a:avLst/>
            </a:prstGeom>
          </p:spPr>
        </p:pic>
        <p:sp>
          <p:nvSpPr>
            <p:cNvPr id="12" name="Text Placeholder 2">
              <a:extLst>
                <a:ext uri="{FF2B5EF4-FFF2-40B4-BE49-F238E27FC236}">
                  <a16:creationId xmlns:a16="http://schemas.microsoft.com/office/drawing/2014/main" id="{F825D2E7-76F8-41A5-97D5-671D13D2412F}"/>
                </a:ext>
              </a:extLst>
            </p:cNvPr>
            <p:cNvSpPr txBox="1">
              <a:spLocks/>
            </p:cNvSpPr>
            <p:nvPr/>
          </p:nvSpPr>
          <p:spPr>
            <a:xfrm>
              <a:off x="8444267" y="5035787"/>
              <a:ext cx="3665261" cy="76944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2000" dirty="0">
                  <a:solidFill>
                    <a:schemeClr val="tx1"/>
                  </a:solidFill>
                </a:rPr>
                <a:t>Fooling </a:t>
              </a:r>
              <a:r>
                <a:rPr lang="en-US" altLang="zh-CN" sz="2000" dirty="0">
                  <a:solidFill>
                    <a:schemeClr val="tx1"/>
                  </a:solidFill>
                </a:rPr>
                <a:t>RL agent</a:t>
              </a:r>
              <a:endParaRPr lang="en-US" sz="2000" dirty="0">
                <a:solidFill>
                  <a:schemeClr val="tx1"/>
                </a:solidFill>
              </a:endParaRPr>
            </a:p>
            <a:p>
              <a:pPr algn="ctr"/>
              <a:r>
                <a:rPr lang="en-US" sz="2000" dirty="0">
                  <a:solidFill>
                    <a:schemeClr val="tx1"/>
                  </a:solidFill>
                </a:rPr>
                <a:t>[Kos 2017]</a:t>
              </a:r>
            </a:p>
          </p:txBody>
        </p:sp>
      </p:grpSp>
      <p:sp>
        <p:nvSpPr>
          <p:cNvPr id="16" name="Rectangle 15">
            <a:extLst>
              <a:ext uri="{FF2B5EF4-FFF2-40B4-BE49-F238E27FC236}">
                <a16:creationId xmlns:a16="http://schemas.microsoft.com/office/drawing/2014/main" id="{0679F652-5871-430B-BE69-74A8DE6B1A1B}"/>
              </a:ext>
            </a:extLst>
          </p:cNvPr>
          <p:cNvSpPr/>
          <p:nvPr/>
        </p:nvSpPr>
        <p:spPr>
          <a:xfrm>
            <a:off x="9491079" y="81702"/>
            <a:ext cx="2605200" cy="338554"/>
          </a:xfrm>
          <a:prstGeom prst="rect">
            <a:avLst/>
          </a:prstGeom>
        </p:spPr>
        <p:txBody>
          <a:bodyPr wrap="none">
            <a:spAutoFit/>
          </a:bodyPr>
          <a:lstStyle/>
          <a:p>
            <a:pPr algn="r"/>
            <a:r>
              <a:rPr lang="zh-CN" altLang="en-US" sz="1600" dirty="0">
                <a:solidFill>
                  <a:schemeClr val="bg2">
                    <a:lumMod val="50000"/>
                  </a:schemeClr>
                </a:solidFill>
              </a:rPr>
              <a:t>完整性</a:t>
            </a:r>
            <a:r>
              <a:rPr lang="en-US" altLang="zh-CN" sz="1600" dirty="0">
                <a:solidFill>
                  <a:schemeClr val="bg2">
                    <a:lumMod val="50000"/>
                  </a:schemeClr>
                </a:solidFill>
              </a:rPr>
              <a:t>-</a:t>
            </a:r>
            <a:r>
              <a:rPr lang="zh-CN" altLang="en-US" sz="1600" dirty="0">
                <a:solidFill>
                  <a:schemeClr val="bg2">
                    <a:lumMod val="50000"/>
                  </a:schemeClr>
                </a:solidFill>
              </a:rPr>
              <a:t>预测结果的鲁棒性</a:t>
            </a:r>
            <a:endParaRPr lang="en-US" sz="1600" dirty="0">
              <a:solidFill>
                <a:schemeClr val="bg2">
                  <a:lumMod val="50000"/>
                </a:schemeClr>
              </a:solidFill>
            </a:endParaRPr>
          </a:p>
        </p:txBody>
      </p:sp>
    </p:spTree>
    <p:extLst>
      <p:ext uri="{BB962C8B-B14F-4D97-AF65-F5344CB8AC3E}">
        <p14:creationId xmlns:p14="http://schemas.microsoft.com/office/powerpoint/2010/main" val="231905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1C4E51-2920-4B80-BA14-2AFB9E1DC7F4}"/>
              </a:ext>
            </a:extLst>
          </p:cNvPr>
          <p:cNvSpPr>
            <a:spLocks noGrp="1"/>
          </p:cNvSpPr>
          <p:nvPr>
            <p:ph type="title"/>
          </p:nvPr>
        </p:nvSpPr>
        <p:spPr/>
        <p:txBody>
          <a:bodyPr/>
          <a:lstStyle/>
          <a:p>
            <a:r>
              <a:rPr lang="zh-CN" altLang="en-US" dirty="0"/>
              <a:t>针对迁移学习的对抗样本</a:t>
            </a:r>
            <a:endParaRPr lang="en-US" dirty="0"/>
          </a:p>
        </p:txBody>
      </p:sp>
      <p:sp>
        <p:nvSpPr>
          <p:cNvPr id="3" name="Text Placeholder 2">
            <a:extLst>
              <a:ext uri="{FF2B5EF4-FFF2-40B4-BE49-F238E27FC236}">
                <a16:creationId xmlns:a16="http://schemas.microsoft.com/office/drawing/2014/main" id="{469752B3-2FB7-486F-8869-1888B4DE20DC}"/>
              </a:ext>
            </a:extLst>
          </p:cNvPr>
          <p:cNvSpPr>
            <a:spLocks noGrp="1"/>
          </p:cNvSpPr>
          <p:nvPr>
            <p:ph type="body" sz="quarter" idx="10"/>
          </p:nvPr>
        </p:nvSpPr>
        <p:spPr>
          <a:xfrm>
            <a:off x="6332377" y="5246846"/>
            <a:ext cx="5517877" cy="1218795"/>
          </a:xfrm>
        </p:spPr>
        <p:txBody>
          <a:bodyPr/>
          <a:lstStyle/>
          <a:p>
            <a:pPr marL="0" indent="0">
              <a:buNone/>
            </a:pPr>
            <a:r>
              <a:rPr lang="zh-CN" altLang="en-US" sz="1800" dirty="0"/>
              <a:t>针对迁移学习的攻击 </a:t>
            </a:r>
            <a:r>
              <a:rPr lang="en-US" sz="1800" dirty="0"/>
              <a:t>[Wang </a:t>
            </a:r>
            <a:r>
              <a:rPr lang="en-US" altLang="zh-CN" sz="1800" dirty="0"/>
              <a:t>Security2018</a:t>
            </a:r>
            <a:r>
              <a:rPr lang="en-US" sz="1800" dirty="0"/>
              <a:t>]</a:t>
            </a:r>
          </a:p>
          <a:p>
            <a:r>
              <a:rPr lang="zh-CN" altLang="en-US" sz="1800" dirty="0"/>
              <a:t>攻击者可以根据</a:t>
            </a:r>
            <a:r>
              <a:rPr lang="en-US" altLang="zh-CN" sz="1800" dirty="0"/>
              <a:t>teacher</a:t>
            </a:r>
            <a:r>
              <a:rPr lang="zh-CN" altLang="en-US" sz="1800" dirty="0"/>
              <a:t>模型，生成可迁移的对抗样本，使之在</a:t>
            </a:r>
            <a:r>
              <a:rPr lang="en-US" altLang="zh-CN" sz="1800" dirty="0"/>
              <a:t>student</a:t>
            </a:r>
            <a:r>
              <a:rPr lang="zh-CN" altLang="en-US" sz="1800" dirty="0"/>
              <a:t>模型上也有攻击效果。</a:t>
            </a:r>
            <a:endParaRPr lang="en-US" altLang="zh-CN" sz="1800" dirty="0"/>
          </a:p>
          <a:p>
            <a:r>
              <a:rPr lang="zh-CN" altLang="en-US" sz="1800" dirty="0"/>
              <a:t>方法：使对抗样本产生与目标图片相似的中间表示</a:t>
            </a:r>
            <a:endParaRPr lang="en-US" sz="1800" dirty="0"/>
          </a:p>
        </p:txBody>
      </p:sp>
      <p:sp>
        <p:nvSpPr>
          <p:cNvPr id="4" name="Rectangle 3">
            <a:extLst>
              <a:ext uri="{FF2B5EF4-FFF2-40B4-BE49-F238E27FC236}">
                <a16:creationId xmlns:a16="http://schemas.microsoft.com/office/drawing/2014/main" id="{2A893642-3A47-4DFD-AB85-1A77C7136219}"/>
              </a:ext>
            </a:extLst>
          </p:cNvPr>
          <p:cNvSpPr/>
          <p:nvPr/>
        </p:nvSpPr>
        <p:spPr>
          <a:xfrm>
            <a:off x="9491079" y="81702"/>
            <a:ext cx="2605200" cy="338554"/>
          </a:xfrm>
          <a:prstGeom prst="rect">
            <a:avLst/>
          </a:prstGeom>
        </p:spPr>
        <p:txBody>
          <a:bodyPr wrap="none">
            <a:spAutoFit/>
          </a:bodyPr>
          <a:lstStyle/>
          <a:p>
            <a:pPr algn="r"/>
            <a:r>
              <a:rPr lang="zh-CN" altLang="en-US" sz="1600" dirty="0">
                <a:solidFill>
                  <a:schemeClr val="bg2">
                    <a:lumMod val="50000"/>
                  </a:schemeClr>
                </a:solidFill>
              </a:rPr>
              <a:t>完整性</a:t>
            </a:r>
            <a:r>
              <a:rPr lang="en-US" altLang="zh-CN" sz="1600" dirty="0">
                <a:solidFill>
                  <a:schemeClr val="bg2">
                    <a:lumMod val="50000"/>
                  </a:schemeClr>
                </a:solidFill>
              </a:rPr>
              <a:t>-</a:t>
            </a:r>
            <a:r>
              <a:rPr lang="zh-CN" altLang="en-US" sz="1600" dirty="0">
                <a:solidFill>
                  <a:schemeClr val="bg2">
                    <a:lumMod val="50000"/>
                  </a:schemeClr>
                </a:solidFill>
              </a:rPr>
              <a:t>预测结果的鲁棒性</a:t>
            </a:r>
            <a:endParaRPr lang="en-US" sz="1600" dirty="0">
              <a:solidFill>
                <a:schemeClr val="bg2">
                  <a:lumMod val="50000"/>
                </a:schemeClr>
              </a:solidFill>
            </a:endParaRPr>
          </a:p>
        </p:txBody>
      </p:sp>
      <p:pic>
        <p:nvPicPr>
          <p:cNvPr id="5" name="Picture 4">
            <a:extLst>
              <a:ext uri="{FF2B5EF4-FFF2-40B4-BE49-F238E27FC236}">
                <a16:creationId xmlns:a16="http://schemas.microsoft.com/office/drawing/2014/main" id="{44C71878-437A-4D1E-B129-0D75539DCFD2}"/>
              </a:ext>
            </a:extLst>
          </p:cNvPr>
          <p:cNvPicPr>
            <a:picLocks noChangeAspect="1"/>
          </p:cNvPicPr>
          <p:nvPr/>
        </p:nvPicPr>
        <p:blipFill rotWithShape="1">
          <a:blip r:embed="rId3"/>
          <a:srcRect b="34487"/>
          <a:stretch/>
        </p:blipFill>
        <p:spPr>
          <a:xfrm>
            <a:off x="586740" y="1655329"/>
            <a:ext cx="5145996" cy="2639580"/>
          </a:xfrm>
          <a:prstGeom prst="rect">
            <a:avLst/>
          </a:prstGeom>
        </p:spPr>
      </p:pic>
      <p:sp>
        <p:nvSpPr>
          <p:cNvPr id="6" name="Rectangle 5">
            <a:extLst>
              <a:ext uri="{FF2B5EF4-FFF2-40B4-BE49-F238E27FC236}">
                <a16:creationId xmlns:a16="http://schemas.microsoft.com/office/drawing/2014/main" id="{35AF22EA-41C9-44DB-941E-968E9389731A}"/>
              </a:ext>
            </a:extLst>
          </p:cNvPr>
          <p:cNvSpPr/>
          <p:nvPr/>
        </p:nvSpPr>
        <p:spPr>
          <a:xfrm>
            <a:off x="586740" y="4463381"/>
            <a:ext cx="5145996" cy="1477328"/>
          </a:xfrm>
          <a:prstGeom prst="rect">
            <a:avLst/>
          </a:prstGeom>
        </p:spPr>
        <p:txBody>
          <a:bodyPr wrap="square">
            <a:spAutoFit/>
          </a:bodyPr>
          <a:lstStyle/>
          <a:p>
            <a:r>
              <a:rPr lang="zh-CN" altLang="en-US" sz="1800" dirty="0"/>
              <a:t>迁移学习（</a:t>
            </a:r>
            <a:r>
              <a:rPr lang="en-US" altLang="zh-CN" sz="1800" dirty="0"/>
              <a:t>transfer learning</a:t>
            </a:r>
            <a:r>
              <a:rPr lang="zh-CN" altLang="en-US" sz="1800" dirty="0"/>
              <a:t>）</a:t>
            </a:r>
            <a:endParaRPr lang="en-US" altLang="zh-CN" sz="1800" dirty="0"/>
          </a:p>
          <a:p>
            <a:pPr marL="285750" indent="-285750">
              <a:buFont typeface="Arial" panose="020B0604020202020204" pitchFamily="34" charset="0"/>
              <a:buChar char="•"/>
            </a:pPr>
            <a:r>
              <a:rPr lang="zh-CN" altLang="en-US" sz="1800" dirty="0"/>
              <a:t>实际应用中常用的一种模型训练方式。</a:t>
            </a:r>
            <a:endParaRPr lang="en-US" altLang="zh-CN" sz="1800" dirty="0"/>
          </a:p>
          <a:p>
            <a:pPr marL="285750" indent="-285750">
              <a:buFont typeface="Arial" panose="020B0604020202020204" pitchFamily="34" charset="0"/>
              <a:buChar char="•"/>
            </a:pPr>
            <a:r>
              <a:rPr lang="zh-CN" altLang="en-US" sz="1800" dirty="0"/>
              <a:t>通过复用已训练好的模型（</a:t>
            </a:r>
            <a:r>
              <a:rPr lang="en-US" altLang="zh-CN" sz="1800" dirty="0"/>
              <a:t>teacher model</a:t>
            </a:r>
            <a:r>
              <a:rPr lang="zh-CN" altLang="en-US" sz="1800" dirty="0"/>
              <a:t>）的大部分参数，可以使用更少的数据更快地训练出符合特定应用场景的模型。</a:t>
            </a:r>
            <a:endParaRPr lang="en-US" sz="1800" dirty="0"/>
          </a:p>
        </p:txBody>
      </p:sp>
      <p:pic>
        <p:nvPicPr>
          <p:cNvPr id="7" name="Picture 6">
            <a:extLst>
              <a:ext uri="{FF2B5EF4-FFF2-40B4-BE49-F238E27FC236}">
                <a16:creationId xmlns:a16="http://schemas.microsoft.com/office/drawing/2014/main" id="{8BBA9666-6ADE-4ECB-ACFF-E4E0CBB159DC}"/>
              </a:ext>
            </a:extLst>
          </p:cNvPr>
          <p:cNvPicPr>
            <a:picLocks noChangeAspect="1"/>
          </p:cNvPicPr>
          <p:nvPr/>
        </p:nvPicPr>
        <p:blipFill>
          <a:blip r:embed="rId4"/>
          <a:stretch>
            <a:fillRect/>
          </a:stretch>
        </p:blipFill>
        <p:spPr>
          <a:xfrm>
            <a:off x="6556230" y="1179671"/>
            <a:ext cx="4676775" cy="4067175"/>
          </a:xfrm>
          <a:prstGeom prst="rect">
            <a:avLst/>
          </a:prstGeom>
        </p:spPr>
      </p:pic>
    </p:spTree>
    <p:extLst>
      <p:ext uri="{BB962C8B-B14F-4D97-AF65-F5344CB8AC3E}">
        <p14:creationId xmlns:p14="http://schemas.microsoft.com/office/powerpoint/2010/main" val="58862916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D48CF-C00B-4891-A69F-DCA465FD4AD0}"/>
              </a:ext>
            </a:extLst>
          </p:cNvPr>
          <p:cNvSpPr>
            <a:spLocks noGrp="1"/>
          </p:cNvSpPr>
          <p:nvPr>
            <p:ph type="title"/>
          </p:nvPr>
        </p:nvSpPr>
        <p:spPr/>
        <p:txBody>
          <a:bodyPr/>
          <a:lstStyle/>
          <a:p>
            <a:r>
              <a:rPr lang="zh-CN" altLang="en-US" dirty="0"/>
              <a:t>对抗防御方法</a:t>
            </a:r>
            <a:endParaRPr lang="en-US" dirty="0"/>
          </a:p>
        </p:txBody>
      </p:sp>
      <p:pic>
        <p:nvPicPr>
          <p:cNvPr id="3" name="Picture 2">
            <a:extLst>
              <a:ext uri="{FF2B5EF4-FFF2-40B4-BE49-F238E27FC236}">
                <a16:creationId xmlns:a16="http://schemas.microsoft.com/office/drawing/2014/main" id="{0B802EF1-7418-4439-8045-BAD9FF73C28B}"/>
              </a:ext>
            </a:extLst>
          </p:cNvPr>
          <p:cNvPicPr>
            <a:picLocks noChangeAspect="1"/>
          </p:cNvPicPr>
          <p:nvPr/>
        </p:nvPicPr>
        <p:blipFill>
          <a:blip r:embed="rId2"/>
          <a:stretch>
            <a:fillRect/>
          </a:stretch>
        </p:blipFill>
        <p:spPr>
          <a:xfrm>
            <a:off x="804920" y="1100417"/>
            <a:ext cx="10934700" cy="5381625"/>
          </a:xfrm>
          <a:prstGeom prst="rect">
            <a:avLst/>
          </a:prstGeom>
        </p:spPr>
      </p:pic>
      <p:sp>
        <p:nvSpPr>
          <p:cNvPr id="4" name="Rectangle 3">
            <a:extLst>
              <a:ext uri="{FF2B5EF4-FFF2-40B4-BE49-F238E27FC236}">
                <a16:creationId xmlns:a16="http://schemas.microsoft.com/office/drawing/2014/main" id="{7D8DDC9B-CFE3-40A8-A364-1ECB2B058FF0}"/>
              </a:ext>
            </a:extLst>
          </p:cNvPr>
          <p:cNvSpPr/>
          <p:nvPr/>
        </p:nvSpPr>
        <p:spPr>
          <a:xfrm>
            <a:off x="588263" y="6400800"/>
            <a:ext cx="11603736" cy="338554"/>
          </a:xfrm>
          <a:prstGeom prst="rect">
            <a:avLst/>
          </a:prstGeom>
        </p:spPr>
        <p:txBody>
          <a:bodyPr wrap="square">
            <a:spAutoFit/>
          </a:bodyPr>
          <a:lstStyle/>
          <a:p>
            <a:pPr algn="ctr"/>
            <a:r>
              <a:rPr lang="en-US" sz="1600" b="1" dirty="0">
                <a:solidFill>
                  <a:schemeClr val="bg2">
                    <a:lumMod val="50000"/>
                  </a:schemeClr>
                </a:solidFill>
              </a:rPr>
              <a:t>Image from Dawn Song’s talk </a:t>
            </a:r>
            <a:r>
              <a:rPr lang="en-US" sz="1600" dirty="0">
                <a:solidFill>
                  <a:schemeClr val="bg2">
                    <a:lumMod val="50000"/>
                  </a:schemeClr>
                </a:solidFill>
                <a:hlinkClick r:id="rId3">
                  <a:extLst>
                    <a:ext uri="{A12FA001-AC4F-418D-AE19-62706E023703}">
                      <ahyp:hlinkClr xmlns:ahyp="http://schemas.microsoft.com/office/drawing/2018/hyperlinkcolor" val="tx"/>
                    </a:ext>
                  </a:extLst>
                </a:hlinkClick>
              </a:rPr>
              <a:t>https://qconsf.com/sf2017/system/files/presentation-slides/dawn-qcon-nov-20172.pdf</a:t>
            </a:r>
            <a:endParaRPr lang="en-US" sz="1600" b="1" dirty="0">
              <a:solidFill>
                <a:schemeClr val="bg2">
                  <a:lumMod val="50000"/>
                </a:schemeClr>
              </a:solidFill>
            </a:endParaRPr>
          </a:p>
        </p:txBody>
      </p:sp>
      <p:sp>
        <p:nvSpPr>
          <p:cNvPr id="6" name="Rectangle 5">
            <a:extLst>
              <a:ext uri="{FF2B5EF4-FFF2-40B4-BE49-F238E27FC236}">
                <a16:creationId xmlns:a16="http://schemas.microsoft.com/office/drawing/2014/main" id="{7B970EC1-2618-442A-A7CF-5F3C4B9C7915}"/>
              </a:ext>
            </a:extLst>
          </p:cNvPr>
          <p:cNvSpPr/>
          <p:nvPr/>
        </p:nvSpPr>
        <p:spPr>
          <a:xfrm>
            <a:off x="9491079" y="81702"/>
            <a:ext cx="2605200" cy="338554"/>
          </a:xfrm>
          <a:prstGeom prst="rect">
            <a:avLst/>
          </a:prstGeom>
        </p:spPr>
        <p:txBody>
          <a:bodyPr wrap="none">
            <a:spAutoFit/>
          </a:bodyPr>
          <a:lstStyle/>
          <a:p>
            <a:pPr algn="r"/>
            <a:r>
              <a:rPr lang="zh-CN" altLang="en-US" sz="1600" dirty="0">
                <a:solidFill>
                  <a:schemeClr val="bg2">
                    <a:lumMod val="50000"/>
                  </a:schemeClr>
                </a:solidFill>
              </a:rPr>
              <a:t>完整性</a:t>
            </a:r>
            <a:r>
              <a:rPr lang="en-US" altLang="zh-CN" sz="1600" dirty="0">
                <a:solidFill>
                  <a:schemeClr val="bg2">
                    <a:lumMod val="50000"/>
                  </a:schemeClr>
                </a:solidFill>
              </a:rPr>
              <a:t>-</a:t>
            </a:r>
            <a:r>
              <a:rPr lang="zh-CN" altLang="en-US" sz="1600" dirty="0">
                <a:solidFill>
                  <a:schemeClr val="bg2">
                    <a:lumMod val="50000"/>
                  </a:schemeClr>
                </a:solidFill>
              </a:rPr>
              <a:t>预测结果的鲁棒性</a:t>
            </a:r>
            <a:endParaRPr lang="en-US" sz="1600" dirty="0">
              <a:solidFill>
                <a:schemeClr val="bg2">
                  <a:lumMod val="50000"/>
                </a:schemeClr>
              </a:solidFill>
            </a:endParaRPr>
          </a:p>
        </p:txBody>
      </p:sp>
    </p:spTree>
    <p:extLst>
      <p:ext uri="{BB962C8B-B14F-4D97-AF65-F5344CB8AC3E}">
        <p14:creationId xmlns:p14="http://schemas.microsoft.com/office/powerpoint/2010/main" val="151604212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36C90-8611-4B9D-950C-8773ABE12F22}"/>
              </a:ext>
            </a:extLst>
          </p:cNvPr>
          <p:cNvSpPr>
            <a:spLocks noGrp="1"/>
          </p:cNvSpPr>
          <p:nvPr>
            <p:ph type="title"/>
          </p:nvPr>
        </p:nvSpPr>
        <p:spPr/>
        <p:txBody>
          <a:bodyPr/>
          <a:lstStyle/>
          <a:p>
            <a:r>
              <a:rPr lang="zh-CN" altLang="en-US" dirty="0"/>
              <a:t>对抗防御</a:t>
            </a:r>
            <a:endParaRPr lang="en-US" dirty="0"/>
          </a:p>
        </p:txBody>
      </p:sp>
      <p:sp>
        <p:nvSpPr>
          <p:cNvPr id="5" name="Text Placeholder 4">
            <a:extLst>
              <a:ext uri="{FF2B5EF4-FFF2-40B4-BE49-F238E27FC236}">
                <a16:creationId xmlns:a16="http://schemas.microsoft.com/office/drawing/2014/main" id="{6A28FCC3-01B0-492F-B5CF-498349FAAD13}"/>
              </a:ext>
            </a:extLst>
          </p:cNvPr>
          <p:cNvSpPr>
            <a:spLocks noGrp="1"/>
          </p:cNvSpPr>
          <p:nvPr>
            <p:ph type="body" sz="quarter" idx="10"/>
          </p:nvPr>
        </p:nvSpPr>
        <p:spPr>
          <a:xfrm>
            <a:off x="584200" y="1435497"/>
            <a:ext cx="11018520" cy="4764381"/>
          </a:xfrm>
        </p:spPr>
        <p:txBody>
          <a:bodyPr/>
          <a:lstStyle/>
          <a:p>
            <a:r>
              <a:rPr lang="zh-CN" altLang="en-US" sz="2400" dirty="0"/>
              <a:t>对抗训练：</a:t>
            </a:r>
            <a:endParaRPr lang="en-US" altLang="zh-CN" sz="2400" dirty="0"/>
          </a:p>
          <a:p>
            <a:pPr lvl="1"/>
            <a:r>
              <a:rPr lang="zh-CN" altLang="en-US" sz="1800" dirty="0"/>
              <a:t>在训练时加入对抗样本 </a:t>
            </a:r>
            <a:r>
              <a:rPr lang="en-US" altLang="zh-CN" sz="1800" dirty="0"/>
              <a:t>[</a:t>
            </a:r>
            <a:r>
              <a:rPr lang="en-US" sz="1800" dirty="0"/>
              <a:t>Goodfellow ICLR2015</a:t>
            </a:r>
            <a:r>
              <a:rPr lang="en-US" altLang="zh-CN" sz="1800" dirty="0"/>
              <a:t>]</a:t>
            </a:r>
          </a:p>
          <a:p>
            <a:r>
              <a:rPr lang="zh-CN" altLang="en-US" sz="2400" dirty="0"/>
              <a:t>通过蒸馏防御：</a:t>
            </a:r>
            <a:endParaRPr lang="en-US" altLang="zh-CN" sz="2400" dirty="0"/>
          </a:p>
          <a:p>
            <a:pPr lvl="1"/>
            <a:r>
              <a:rPr lang="zh-CN" altLang="en-US" sz="1800" dirty="0"/>
              <a:t>利用原网络的输出训练一个能抵抗攻击的新网络 </a:t>
            </a:r>
            <a:r>
              <a:rPr lang="en-US" altLang="zh-CN" sz="1800" dirty="0"/>
              <a:t>[</a:t>
            </a:r>
            <a:r>
              <a:rPr lang="en-US" altLang="zh-CN" sz="1800" dirty="0" err="1"/>
              <a:t>Papernot</a:t>
            </a:r>
            <a:r>
              <a:rPr lang="en-US" altLang="zh-CN" sz="1800" dirty="0"/>
              <a:t> S&amp;P2016]</a:t>
            </a:r>
          </a:p>
          <a:p>
            <a:r>
              <a:rPr lang="zh-CN" altLang="en-US" sz="2600" dirty="0"/>
              <a:t>对模型梯度进行混淆</a:t>
            </a:r>
            <a:endParaRPr lang="en-US" altLang="zh-CN" sz="2600" dirty="0"/>
          </a:p>
          <a:p>
            <a:pPr lvl="1"/>
            <a:r>
              <a:rPr lang="zh-CN" altLang="en-US" sz="1800" dirty="0"/>
              <a:t>白盒攻击需要依赖模型的梯度，因此可以对梯度进行混淆，抵御攻击 </a:t>
            </a:r>
            <a:r>
              <a:rPr lang="en-US" altLang="zh-CN" sz="1800" dirty="0"/>
              <a:t>[</a:t>
            </a:r>
            <a:r>
              <a:rPr lang="en-US" altLang="zh-CN" sz="1800" dirty="0" err="1"/>
              <a:t>Athalye</a:t>
            </a:r>
            <a:r>
              <a:rPr lang="en-US" altLang="zh-CN" sz="1800" dirty="0"/>
              <a:t> ICML2018]</a:t>
            </a:r>
          </a:p>
          <a:p>
            <a:r>
              <a:rPr lang="zh-CN" altLang="en-US" sz="2400" dirty="0"/>
              <a:t>异常输入检测：</a:t>
            </a:r>
            <a:endParaRPr lang="en-US" altLang="zh-CN" sz="2400" dirty="0"/>
          </a:p>
          <a:p>
            <a:pPr lvl="1"/>
            <a:r>
              <a:rPr lang="zh-CN" altLang="en-US" sz="1800" dirty="0"/>
              <a:t>利用模型内部的激活特征判断输入是否反常 </a:t>
            </a:r>
            <a:r>
              <a:rPr lang="en-US" altLang="zh-CN" sz="1800" dirty="0"/>
              <a:t>[Metzen ICLR2017] </a:t>
            </a:r>
          </a:p>
          <a:p>
            <a:r>
              <a:rPr lang="zh-CN" altLang="en-US" sz="2400" dirty="0"/>
              <a:t>根据输入变换对结果的影响判断：</a:t>
            </a:r>
            <a:endParaRPr lang="en-US" altLang="zh-CN" sz="2400" dirty="0"/>
          </a:p>
          <a:p>
            <a:pPr lvl="1"/>
            <a:r>
              <a:rPr lang="zh-CN" altLang="en-US" sz="1800" dirty="0"/>
              <a:t>对输入进行随机图片变换，检查预测结果变化剧烈程度 </a:t>
            </a:r>
            <a:r>
              <a:rPr lang="en-US" altLang="zh-CN" sz="1800" dirty="0"/>
              <a:t>[Guo ICLR2018]</a:t>
            </a:r>
          </a:p>
          <a:p>
            <a:r>
              <a:rPr lang="zh-CN" altLang="en-US" sz="2400" dirty="0"/>
              <a:t>对模型输入进行形式化约束：</a:t>
            </a:r>
            <a:endParaRPr lang="en-US" altLang="zh-CN" sz="2400" dirty="0"/>
          </a:p>
          <a:p>
            <a:pPr lvl="1"/>
            <a:r>
              <a:rPr lang="zh-CN" altLang="en-US" sz="1800" dirty="0"/>
              <a:t>形式化验证（</a:t>
            </a:r>
            <a:r>
              <a:rPr lang="en-US" altLang="zh-CN" sz="1800" dirty="0"/>
              <a:t>SMT solver</a:t>
            </a:r>
            <a:r>
              <a:rPr lang="zh-CN" altLang="en-US" sz="1800" dirty="0"/>
              <a:t>），输入在一定变化范围内时输出稳定 </a:t>
            </a:r>
            <a:r>
              <a:rPr lang="en-US" altLang="zh-CN" sz="1800" dirty="0"/>
              <a:t>[Katz CAV2017]</a:t>
            </a:r>
          </a:p>
        </p:txBody>
      </p:sp>
      <p:sp>
        <p:nvSpPr>
          <p:cNvPr id="2" name="Rectangle 1">
            <a:extLst>
              <a:ext uri="{FF2B5EF4-FFF2-40B4-BE49-F238E27FC236}">
                <a16:creationId xmlns:a16="http://schemas.microsoft.com/office/drawing/2014/main" id="{A5C21EAD-FF6F-4E65-9D83-22F0B2516B24}"/>
              </a:ext>
            </a:extLst>
          </p:cNvPr>
          <p:cNvSpPr/>
          <p:nvPr/>
        </p:nvSpPr>
        <p:spPr>
          <a:xfrm>
            <a:off x="2909585" y="6083036"/>
            <a:ext cx="6367749" cy="400110"/>
          </a:xfrm>
          <a:prstGeom prst="rect">
            <a:avLst/>
          </a:prstGeom>
        </p:spPr>
        <p:txBody>
          <a:bodyPr wrap="square">
            <a:spAutoFit/>
          </a:bodyPr>
          <a:lstStyle/>
          <a:p>
            <a:pPr algn="ctr"/>
            <a:r>
              <a:rPr lang="zh-CN" altLang="en-US" sz="2000" b="1" dirty="0">
                <a:solidFill>
                  <a:srgbClr val="FF0000"/>
                </a:solidFill>
              </a:rPr>
              <a:t>目前还没有完美的防御方法！</a:t>
            </a:r>
            <a:endParaRPr lang="en-US" sz="2000" b="1" dirty="0">
              <a:solidFill>
                <a:srgbClr val="FF0000"/>
              </a:solidFill>
            </a:endParaRPr>
          </a:p>
        </p:txBody>
      </p:sp>
      <p:sp>
        <p:nvSpPr>
          <p:cNvPr id="6" name="Rectangle 5">
            <a:extLst>
              <a:ext uri="{FF2B5EF4-FFF2-40B4-BE49-F238E27FC236}">
                <a16:creationId xmlns:a16="http://schemas.microsoft.com/office/drawing/2014/main" id="{C1DA04D0-765F-48BC-A0A9-0084B935002A}"/>
              </a:ext>
            </a:extLst>
          </p:cNvPr>
          <p:cNvSpPr/>
          <p:nvPr/>
        </p:nvSpPr>
        <p:spPr>
          <a:xfrm>
            <a:off x="9491079" y="81702"/>
            <a:ext cx="2605200" cy="338554"/>
          </a:xfrm>
          <a:prstGeom prst="rect">
            <a:avLst/>
          </a:prstGeom>
        </p:spPr>
        <p:txBody>
          <a:bodyPr wrap="none">
            <a:spAutoFit/>
          </a:bodyPr>
          <a:lstStyle/>
          <a:p>
            <a:pPr algn="r"/>
            <a:r>
              <a:rPr lang="zh-CN" altLang="en-US" sz="1600" dirty="0">
                <a:solidFill>
                  <a:schemeClr val="bg2">
                    <a:lumMod val="50000"/>
                  </a:schemeClr>
                </a:solidFill>
              </a:rPr>
              <a:t>完整性</a:t>
            </a:r>
            <a:r>
              <a:rPr lang="en-US" altLang="zh-CN" sz="1600" dirty="0">
                <a:solidFill>
                  <a:schemeClr val="bg2">
                    <a:lumMod val="50000"/>
                  </a:schemeClr>
                </a:solidFill>
              </a:rPr>
              <a:t>-</a:t>
            </a:r>
            <a:r>
              <a:rPr lang="zh-CN" altLang="en-US" sz="1600" dirty="0">
                <a:solidFill>
                  <a:schemeClr val="bg2">
                    <a:lumMod val="50000"/>
                  </a:schemeClr>
                </a:solidFill>
              </a:rPr>
              <a:t>预测结果的鲁棒性</a:t>
            </a:r>
            <a:endParaRPr lang="en-US" sz="1600" dirty="0">
              <a:solidFill>
                <a:schemeClr val="bg2">
                  <a:lumMod val="50000"/>
                </a:schemeClr>
              </a:solidFill>
            </a:endParaRPr>
          </a:p>
        </p:txBody>
      </p:sp>
    </p:spTree>
    <p:extLst>
      <p:ext uri="{BB962C8B-B14F-4D97-AF65-F5344CB8AC3E}">
        <p14:creationId xmlns:p14="http://schemas.microsoft.com/office/powerpoint/2010/main" val="276197343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2C3D6F5-6F96-4D93-B83A-0D78550F3C9B}"/>
              </a:ext>
            </a:extLst>
          </p:cNvPr>
          <p:cNvPicPr>
            <a:picLocks noChangeAspect="1"/>
          </p:cNvPicPr>
          <p:nvPr/>
        </p:nvPicPr>
        <p:blipFill>
          <a:blip r:embed="rId3"/>
          <a:stretch>
            <a:fillRect/>
          </a:stretch>
        </p:blipFill>
        <p:spPr>
          <a:xfrm>
            <a:off x="3805310" y="4068404"/>
            <a:ext cx="2290690" cy="748592"/>
          </a:xfrm>
          <a:prstGeom prst="rect">
            <a:avLst/>
          </a:prstGeom>
        </p:spPr>
      </p:pic>
      <p:sp>
        <p:nvSpPr>
          <p:cNvPr id="2" name="Title 1">
            <a:extLst>
              <a:ext uri="{FF2B5EF4-FFF2-40B4-BE49-F238E27FC236}">
                <a16:creationId xmlns:a16="http://schemas.microsoft.com/office/drawing/2014/main" id="{52D8403B-513C-48E7-B37C-378A87B7E26C}"/>
              </a:ext>
            </a:extLst>
          </p:cNvPr>
          <p:cNvSpPr>
            <a:spLocks noGrp="1"/>
          </p:cNvSpPr>
          <p:nvPr>
            <p:ph type="title"/>
          </p:nvPr>
        </p:nvSpPr>
        <p:spPr/>
        <p:txBody>
          <a:bodyPr/>
          <a:lstStyle/>
          <a:p>
            <a:r>
              <a:rPr lang="zh-CN" altLang="en-US" dirty="0"/>
              <a:t>以蒸馏作为防御 </a:t>
            </a:r>
            <a:r>
              <a:rPr lang="en-US" altLang="zh-CN" dirty="0"/>
              <a:t>(distillation as defense)</a:t>
            </a:r>
            <a:endParaRPr lang="en-US" dirty="0"/>
          </a:p>
        </p:txBody>
      </p:sp>
      <p:sp>
        <p:nvSpPr>
          <p:cNvPr id="3" name="Text Placeholder 2">
            <a:extLst>
              <a:ext uri="{FF2B5EF4-FFF2-40B4-BE49-F238E27FC236}">
                <a16:creationId xmlns:a16="http://schemas.microsoft.com/office/drawing/2014/main" id="{AF08E919-C532-4866-B88A-43C773779F9E}"/>
              </a:ext>
            </a:extLst>
          </p:cNvPr>
          <p:cNvSpPr>
            <a:spLocks noGrp="1"/>
          </p:cNvSpPr>
          <p:nvPr>
            <p:ph type="body" sz="quarter" idx="10"/>
          </p:nvPr>
        </p:nvSpPr>
        <p:spPr>
          <a:xfrm>
            <a:off x="1005840" y="4916599"/>
            <a:ext cx="5779161" cy="677108"/>
          </a:xfrm>
        </p:spPr>
        <p:txBody>
          <a:bodyPr/>
          <a:lstStyle/>
          <a:p>
            <a:pPr marL="0" indent="0">
              <a:buNone/>
            </a:pPr>
            <a:r>
              <a:rPr lang="zh-CN" altLang="en-US" sz="2000" dirty="0"/>
              <a:t>用原网络的输出作为</a:t>
            </a:r>
            <a:r>
              <a:rPr lang="en-US" altLang="zh-CN" sz="2000" dirty="0"/>
              <a:t>label</a:t>
            </a:r>
            <a:r>
              <a:rPr lang="zh-CN" altLang="en-US" sz="2000" dirty="0"/>
              <a:t>重新训练一个新的网络。</a:t>
            </a:r>
            <a:endParaRPr lang="en-US" altLang="zh-CN" sz="2000" dirty="0"/>
          </a:p>
          <a:p>
            <a:pPr marL="0" indent="0">
              <a:buNone/>
            </a:pPr>
            <a:r>
              <a:rPr lang="zh-CN" altLang="en-US" sz="2000" dirty="0"/>
              <a:t>但改变网络中</a:t>
            </a:r>
            <a:r>
              <a:rPr lang="en-US" altLang="zh-CN" sz="2000" dirty="0" err="1"/>
              <a:t>Softmax</a:t>
            </a:r>
            <a:r>
              <a:rPr lang="zh-CN" altLang="en-US" sz="2000" dirty="0"/>
              <a:t>层的</a:t>
            </a:r>
            <a:r>
              <a:rPr lang="en-US" altLang="zh-CN" sz="2000" dirty="0"/>
              <a:t>temperature</a:t>
            </a:r>
            <a:r>
              <a:rPr lang="zh-CN" altLang="en-US" sz="2000" dirty="0"/>
              <a:t>参数。</a:t>
            </a:r>
            <a:endParaRPr lang="en-US" altLang="zh-CN" sz="2000" dirty="0"/>
          </a:p>
        </p:txBody>
      </p:sp>
      <p:sp>
        <p:nvSpPr>
          <p:cNvPr id="4" name="Rectangle 3">
            <a:extLst>
              <a:ext uri="{FF2B5EF4-FFF2-40B4-BE49-F238E27FC236}">
                <a16:creationId xmlns:a16="http://schemas.microsoft.com/office/drawing/2014/main" id="{E141DD86-6966-4D26-B5F1-02ED4EA40521}"/>
              </a:ext>
            </a:extLst>
          </p:cNvPr>
          <p:cNvSpPr/>
          <p:nvPr/>
        </p:nvSpPr>
        <p:spPr>
          <a:xfrm>
            <a:off x="9491079" y="81702"/>
            <a:ext cx="2605200" cy="338554"/>
          </a:xfrm>
          <a:prstGeom prst="rect">
            <a:avLst/>
          </a:prstGeom>
        </p:spPr>
        <p:txBody>
          <a:bodyPr wrap="none">
            <a:spAutoFit/>
          </a:bodyPr>
          <a:lstStyle/>
          <a:p>
            <a:pPr algn="r"/>
            <a:r>
              <a:rPr lang="zh-CN" altLang="en-US" sz="1600" dirty="0">
                <a:solidFill>
                  <a:schemeClr val="bg2">
                    <a:lumMod val="50000"/>
                  </a:schemeClr>
                </a:solidFill>
              </a:rPr>
              <a:t>完整性</a:t>
            </a:r>
            <a:r>
              <a:rPr lang="en-US" altLang="zh-CN" sz="1600" dirty="0">
                <a:solidFill>
                  <a:schemeClr val="bg2">
                    <a:lumMod val="50000"/>
                  </a:schemeClr>
                </a:solidFill>
              </a:rPr>
              <a:t>-</a:t>
            </a:r>
            <a:r>
              <a:rPr lang="zh-CN" altLang="en-US" sz="1600" dirty="0">
                <a:solidFill>
                  <a:schemeClr val="bg2">
                    <a:lumMod val="50000"/>
                  </a:schemeClr>
                </a:solidFill>
              </a:rPr>
              <a:t>预测结果的鲁棒性</a:t>
            </a:r>
            <a:endParaRPr lang="en-US" sz="1600" dirty="0">
              <a:solidFill>
                <a:schemeClr val="bg2">
                  <a:lumMod val="50000"/>
                </a:schemeClr>
              </a:solidFill>
            </a:endParaRPr>
          </a:p>
        </p:txBody>
      </p:sp>
      <p:pic>
        <p:nvPicPr>
          <p:cNvPr id="6146" name="Picture 2">
            <a:extLst>
              <a:ext uri="{FF2B5EF4-FFF2-40B4-BE49-F238E27FC236}">
                <a16:creationId xmlns:a16="http://schemas.microsoft.com/office/drawing/2014/main" id="{80D5A510-A9B1-4FA3-8FE6-AC6BC2718F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857" y="1582656"/>
            <a:ext cx="6317458" cy="251687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C7F3F3AE-A7C4-40A3-BC18-89DA157223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29366" y="1467811"/>
            <a:ext cx="4837113" cy="312895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0DD4E8E9-3C82-4C01-A569-237009B6170F}"/>
              </a:ext>
            </a:extLst>
          </p:cNvPr>
          <p:cNvSpPr/>
          <p:nvPr/>
        </p:nvSpPr>
        <p:spPr>
          <a:xfrm>
            <a:off x="89316" y="1048142"/>
            <a:ext cx="2703112" cy="369332"/>
          </a:xfrm>
          <a:prstGeom prst="rect">
            <a:avLst/>
          </a:prstGeom>
        </p:spPr>
        <p:txBody>
          <a:bodyPr wrap="none">
            <a:spAutoFit/>
          </a:bodyPr>
          <a:lstStyle/>
          <a:p>
            <a:pPr lvl="1"/>
            <a:r>
              <a:rPr lang="en-US" altLang="zh-CN" sz="1800" dirty="0"/>
              <a:t>[</a:t>
            </a:r>
            <a:r>
              <a:rPr lang="en-US" altLang="zh-CN" sz="1800" dirty="0" err="1"/>
              <a:t>Papernot</a:t>
            </a:r>
            <a:r>
              <a:rPr lang="en-US" altLang="zh-CN" sz="1800" dirty="0"/>
              <a:t> S&amp;P2016]</a:t>
            </a:r>
          </a:p>
        </p:txBody>
      </p:sp>
      <p:sp>
        <p:nvSpPr>
          <p:cNvPr id="8" name="Text Placeholder 2">
            <a:extLst>
              <a:ext uri="{FF2B5EF4-FFF2-40B4-BE49-F238E27FC236}">
                <a16:creationId xmlns:a16="http://schemas.microsoft.com/office/drawing/2014/main" id="{7F570643-EA0B-4E08-9396-7376EB95B384}"/>
              </a:ext>
            </a:extLst>
          </p:cNvPr>
          <p:cNvSpPr txBox="1">
            <a:spLocks/>
          </p:cNvSpPr>
          <p:nvPr/>
        </p:nvSpPr>
        <p:spPr>
          <a:xfrm>
            <a:off x="8018802" y="4920941"/>
            <a:ext cx="2927928" cy="61555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zh-CN" altLang="en-US" sz="2000" dirty="0"/>
              <a:t>蒸馏的</a:t>
            </a:r>
            <a:r>
              <a:rPr lang="en-US" altLang="zh-CN" sz="2000" dirty="0"/>
              <a:t>temperature</a:t>
            </a:r>
            <a:r>
              <a:rPr lang="zh-CN" altLang="en-US" sz="2000" dirty="0"/>
              <a:t>越高，对抗防御效果越好。</a:t>
            </a:r>
            <a:endParaRPr lang="en-US" sz="2000" dirty="0"/>
          </a:p>
        </p:txBody>
      </p:sp>
      <p:sp>
        <p:nvSpPr>
          <p:cNvPr id="6" name="Rectangle 5">
            <a:extLst>
              <a:ext uri="{FF2B5EF4-FFF2-40B4-BE49-F238E27FC236}">
                <a16:creationId xmlns:a16="http://schemas.microsoft.com/office/drawing/2014/main" id="{7DFE6022-B7C6-4854-A022-FACB35E97BB3}"/>
              </a:ext>
            </a:extLst>
          </p:cNvPr>
          <p:cNvSpPr/>
          <p:nvPr/>
        </p:nvSpPr>
        <p:spPr>
          <a:xfrm>
            <a:off x="1655778" y="5711534"/>
            <a:ext cx="7835301" cy="923330"/>
          </a:xfrm>
          <a:prstGeom prst="rect">
            <a:avLst/>
          </a:prstGeom>
        </p:spPr>
        <p:txBody>
          <a:bodyPr wrap="square">
            <a:spAutoFit/>
          </a:bodyPr>
          <a:lstStyle/>
          <a:p>
            <a:r>
              <a:rPr lang="zh-CN" altLang="en-US" sz="1800" dirty="0"/>
              <a:t>防御成功的原因：蒸馏使得网络中</a:t>
            </a:r>
            <a:r>
              <a:rPr lang="en-US" altLang="zh-CN" sz="1800" dirty="0" err="1"/>
              <a:t>Softmax</a:t>
            </a:r>
            <a:r>
              <a:rPr lang="zh-CN" altLang="en-US" sz="1800" dirty="0"/>
              <a:t>层的输入被缩放（因此不同输出的决策过程区别更大），同时使攻击时的梯度更小。</a:t>
            </a:r>
            <a:endParaRPr lang="en-US" altLang="zh-CN" sz="1800" dirty="0"/>
          </a:p>
          <a:p>
            <a:r>
              <a:rPr lang="zh-CN" altLang="en-US" sz="1800" dirty="0"/>
              <a:t>攻击者可以轻易破解蒸馏防御机制 </a:t>
            </a:r>
            <a:r>
              <a:rPr lang="en-US" altLang="zh-CN" sz="1800" dirty="0"/>
              <a:t>[</a:t>
            </a:r>
            <a:r>
              <a:rPr lang="en-US" altLang="zh-CN" sz="1800" dirty="0" err="1"/>
              <a:t>Carlini</a:t>
            </a:r>
            <a:r>
              <a:rPr lang="en-US" altLang="zh-CN" sz="1800" dirty="0"/>
              <a:t> CVPR2017]</a:t>
            </a:r>
            <a:r>
              <a:rPr lang="zh-CN" altLang="en-US" sz="1800" dirty="0"/>
              <a:t>。</a:t>
            </a:r>
            <a:endParaRPr lang="en-US" altLang="zh-CN" sz="1800" dirty="0"/>
          </a:p>
        </p:txBody>
      </p:sp>
      <p:sp>
        <p:nvSpPr>
          <p:cNvPr id="9" name="Text Placeholder 2">
            <a:extLst>
              <a:ext uri="{FF2B5EF4-FFF2-40B4-BE49-F238E27FC236}">
                <a16:creationId xmlns:a16="http://schemas.microsoft.com/office/drawing/2014/main" id="{AC27F8CF-5652-4F60-AC67-B79B3C87414F}"/>
              </a:ext>
            </a:extLst>
          </p:cNvPr>
          <p:cNvSpPr txBox="1">
            <a:spLocks/>
          </p:cNvSpPr>
          <p:nvPr/>
        </p:nvSpPr>
        <p:spPr>
          <a:xfrm>
            <a:off x="588263" y="4317472"/>
            <a:ext cx="3368294"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2000" dirty="0" err="1"/>
              <a:t>Softmax</a:t>
            </a:r>
            <a:r>
              <a:rPr lang="en-US" sz="2000" dirty="0"/>
              <a:t> with temperature T:</a:t>
            </a:r>
          </a:p>
        </p:txBody>
      </p:sp>
    </p:spTree>
    <p:extLst>
      <p:ext uri="{BB962C8B-B14F-4D97-AF65-F5344CB8AC3E}">
        <p14:creationId xmlns:p14="http://schemas.microsoft.com/office/powerpoint/2010/main" val="153599170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FE7625-00EC-4F26-86C2-B3A3A90BED7C}"/>
              </a:ext>
            </a:extLst>
          </p:cNvPr>
          <p:cNvPicPr>
            <a:picLocks noChangeAspect="1"/>
          </p:cNvPicPr>
          <p:nvPr/>
        </p:nvPicPr>
        <p:blipFill>
          <a:blip r:embed="rId2"/>
          <a:stretch>
            <a:fillRect/>
          </a:stretch>
        </p:blipFill>
        <p:spPr>
          <a:xfrm>
            <a:off x="263550" y="2033899"/>
            <a:ext cx="7625186" cy="4724647"/>
          </a:xfrm>
          <a:prstGeom prst="rect">
            <a:avLst/>
          </a:prstGeom>
        </p:spPr>
      </p:pic>
      <p:sp>
        <p:nvSpPr>
          <p:cNvPr id="2" name="Title 1">
            <a:extLst>
              <a:ext uri="{FF2B5EF4-FFF2-40B4-BE49-F238E27FC236}">
                <a16:creationId xmlns:a16="http://schemas.microsoft.com/office/drawing/2014/main" id="{CB4B651A-9797-4324-8B68-9DADEF2F1CFC}"/>
              </a:ext>
            </a:extLst>
          </p:cNvPr>
          <p:cNvSpPr>
            <a:spLocks noGrp="1"/>
          </p:cNvSpPr>
          <p:nvPr>
            <p:ph type="title"/>
          </p:nvPr>
        </p:nvSpPr>
        <p:spPr>
          <a:xfrm>
            <a:off x="588263" y="457200"/>
            <a:ext cx="11018520" cy="923330"/>
          </a:xfrm>
        </p:spPr>
        <p:txBody>
          <a:bodyPr/>
          <a:lstStyle/>
          <a:p>
            <a:r>
              <a:rPr lang="en-US" altLang="zh-CN" sz="2400" dirty="0">
                <a:solidFill>
                  <a:schemeClr val="accent2">
                    <a:lumMod val="75000"/>
                    <a:lumOff val="25000"/>
                  </a:schemeClr>
                </a:solidFill>
              </a:rPr>
              <a:t>[our work]</a:t>
            </a:r>
            <a:br>
              <a:rPr lang="en-US" altLang="zh-CN" dirty="0">
                <a:solidFill>
                  <a:schemeClr val="accent2">
                    <a:lumMod val="75000"/>
                    <a:lumOff val="25000"/>
                  </a:schemeClr>
                </a:solidFill>
              </a:rPr>
            </a:br>
            <a:r>
              <a:rPr lang="zh-CN" altLang="en-US" dirty="0"/>
              <a:t>基于数据流分析的异常输入检测</a:t>
            </a:r>
            <a:endParaRPr lang="en-US" dirty="0"/>
          </a:p>
        </p:txBody>
      </p:sp>
      <p:sp>
        <p:nvSpPr>
          <p:cNvPr id="3" name="Text Placeholder 2">
            <a:extLst>
              <a:ext uri="{FF2B5EF4-FFF2-40B4-BE49-F238E27FC236}">
                <a16:creationId xmlns:a16="http://schemas.microsoft.com/office/drawing/2014/main" id="{B236551E-35F1-4853-BFD7-87CFDE8AFB2E}"/>
              </a:ext>
            </a:extLst>
          </p:cNvPr>
          <p:cNvSpPr>
            <a:spLocks noGrp="1"/>
          </p:cNvSpPr>
          <p:nvPr>
            <p:ph type="body" sz="quarter" idx="10"/>
          </p:nvPr>
        </p:nvSpPr>
        <p:spPr>
          <a:xfrm>
            <a:off x="444381" y="1491946"/>
            <a:ext cx="11571006" cy="430887"/>
          </a:xfrm>
        </p:spPr>
        <p:txBody>
          <a:bodyPr/>
          <a:lstStyle/>
          <a:p>
            <a:pPr marL="0" indent="0">
              <a:buNone/>
            </a:pPr>
            <a:r>
              <a:rPr lang="zh-CN" altLang="en-US" dirty="0"/>
              <a:t>通过分析</a:t>
            </a:r>
            <a:r>
              <a:rPr lang="en-US" altLang="zh-CN" dirty="0"/>
              <a:t>neuron</a:t>
            </a:r>
            <a:r>
              <a:rPr lang="zh-CN" altLang="en-US" dirty="0"/>
              <a:t>的激活模式，提取出对决策影响更大的</a:t>
            </a:r>
            <a:r>
              <a:rPr lang="en-US" altLang="zh-CN" dirty="0"/>
              <a:t>neuron</a:t>
            </a:r>
            <a:r>
              <a:rPr lang="zh-CN" altLang="en-US" dirty="0"/>
              <a:t>集合 </a:t>
            </a:r>
            <a:r>
              <a:rPr lang="en-US" altLang="zh-CN" dirty="0"/>
              <a:t>(slice)</a:t>
            </a:r>
            <a:endParaRPr lang="en-US" dirty="0"/>
          </a:p>
        </p:txBody>
      </p:sp>
      <p:sp>
        <p:nvSpPr>
          <p:cNvPr id="4" name="Rectangle 3">
            <a:extLst>
              <a:ext uri="{FF2B5EF4-FFF2-40B4-BE49-F238E27FC236}">
                <a16:creationId xmlns:a16="http://schemas.microsoft.com/office/drawing/2014/main" id="{D2DD871B-2193-47E7-A067-1D9A3FEA31AC}"/>
              </a:ext>
            </a:extLst>
          </p:cNvPr>
          <p:cNvSpPr/>
          <p:nvPr/>
        </p:nvSpPr>
        <p:spPr>
          <a:xfrm>
            <a:off x="9491079" y="81702"/>
            <a:ext cx="2605200" cy="338554"/>
          </a:xfrm>
          <a:prstGeom prst="rect">
            <a:avLst/>
          </a:prstGeom>
        </p:spPr>
        <p:txBody>
          <a:bodyPr wrap="none">
            <a:spAutoFit/>
          </a:bodyPr>
          <a:lstStyle/>
          <a:p>
            <a:pPr algn="r"/>
            <a:r>
              <a:rPr lang="zh-CN" altLang="en-US" sz="1600" dirty="0">
                <a:solidFill>
                  <a:schemeClr val="bg2">
                    <a:lumMod val="50000"/>
                  </a:schemeClr>
                </a:solidFill>
              </a:rPr>
              <a:t>完整性</a:t>
            </a:r>
            <a:r>
              <a:rPr lang="en-US" altLang="zh-CN" sz="1600" dirty="0">
                <a:solidFill>
                  <a:schemeClr val="bg2">
                    <a:lumMod val="50000"/>
                  </a:schemeClr>
                </a:solidFill>
              </a:rPr>
              <a:t>-</a:t>
            </a:r>
            <a:r>
              <a:rPr lang="zh-CN" altLang="en-US" sz="1600" dirty="0">
                <a:solidFill>
                  <a:schemeClr val="bg2">
                    <a:lumMod val="50000"/>
                  </a:schemeClr>
                </a:solidFill>
              </a:rPr>
              <a:t>预测结果的鲁棒性</a:t>
            </a:r>
            <a:endParaRPr lang="en-US" sz="1600" dirty="0">
              <a:solidFill>
                <a:schemeClr val="bg2">
                  <a:lumMod val="50000"/>
                </a:schemeClr>
              </a:solidFill>
            </a:endParaRPr>
          </a:p>
        </p:txBody>
      </p:sp>
      <p:pic>
        <p:nvPicPr>
          <p:cNvPr id="8" name="Picture 7">
            <a:extLst>
              <a:ext uri="{FF2B5EF4-FFF2-40B4-BE49-F238E27FC236}">
                <a16:creationId xmlns:a16="http://schemas.microsoft.com/office/drawing/2014/main" id="{B1C63543-9682-4202-98EF-A81C0338FD66}"/>
              </a:ext>
            </a:extLst>
          </p:cNvPr>
          <p:cNvPicPr>
            <a:picLocks noChangeAspect="1"/>
          </p:cNvPicPr>
          <p:nvPr/>
        </p:nvPicPr>
        <p:blipFill>
          <a:blip r:embed="rId3"/>
          <a:stretch>
            <a:fillRect/>
          </a:stretch>
        </p:blipFill>
        <p:spPr>
          <a:xfrm>
            <a:off x="8114491" y="2341545"/>
            <a:ext cx="3983503" cy="3271971"/>
          </a:xfrm>
          <a:prstGeom prst="rect">
            <a:avLst/>
          </a:prstGeom>
        </p:spPr>
      </p:pic>
      <p:sp>
        <p:nvSpPr>
          <p:cNvPr id="11" name="TextBox 10">
            <a:extLst>
              <a:ext uri="{FF2B5EF4-FFF2-40B4-BE49-F238E27FC236}">
                <a16:creationId xmlns:a16="http://schemas.microsoft.com/office/drawing/2014/main" id="{4F11A40D-9685-4BE4-AD8F-9980058D0FE5}"/>
              </a:ext>
            </a:extLst>
          </p:cNvPr>
          <p:cNvSpPr txBox="1"/>
          <p:nvPr/>
        </p:nvSpPr>
        <p:spPr>
          <a:xfrm>
            <a:off x="8118506" y="5692914"/>
            <a:ext cx="4073494" cy="707886"/>
          </a:xfrm>
          <a:prstGeom prst="rect">
            <a:avLst/>
          </a:prstGeom>
          <a:noFill/>
        </p:spPr>
        <p:txBody>
          <a:bodyPr wrap="square">
            <a:spAutoFit/>
          </a:bodyPr>
          <a:lstStyle/>
          <a:p>
            <a:r>
              <a:rPr lang="zh-CN" altLang="en-US" sz="2000" dirty="0">
                <a:solidFill>
                  <a:schemeClr val="accent2">
                    <a:lumMod val="75000"/>
                    <a:lumOff val="25000"/>
                  </a:schemeClr>
                </a:solidFill>
              </a:rPr>
              <a:t>正常样本和对抗样本的</a:t>
            </a:r>
            <a:r>
              <a:rPr lang="en-US" altLang="zh-CN" sz="2000" dirty="0">
                <a:solidFill>
                  <a:schemeClr val="accent2">
                    <a:lumMod val="75000"/>
                    <a:lumOff val="25000"/>
                  </a:schemeClr>
                </a:solidFill>
              </a:rPr>
              <a:t>slice</a:t>
            </a:r>
            <a:r>
              <a:rPr lang="zh-CN" altLang="en-US" sz="2000" dirty="0">
                <a:solidFill>
                  <a:schemeClr val="accent2">
                    <a:lumMod val="75000"/>
                    <a:lumOff val="25000"/>
                  </a:schemeClr>
                </a:solidFill>
              </a:rPr>
              <a:t>区别很大，因此可以用于检测对抗样本。</a:t>
            </a:r>
            <a:endParaRPr lang="en-US" sz="2000" dirty="0">
              <a:solidFill>
                <a:schemeClr val="accent2">
                  <a:lumMod val="75000"/>
                  <a:lumOff val="25000"/>
                </a:schemeClr>
              </a:solidFill>
            </a:endParaRPr>
          </a:p>
        </p:txBody>
      </p:sp>
    </p:spTree>
    <p:extLst>
      <p:ext uri="{BB962C8B-B14F-4D97-AF65-F5344CB8AC3E}">
        <p14:creationId xmlns:p14="http://schemas.microsoft.com/office/powerpoint/2010/main" val="85072467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B7590-A140-4DAE-A486-B1194D9BBA94}"/>
              </a:ext>
            </a:extLst>
          </p:cNvPr>
          <p:cNvSpPr>
            <a:spLocks noGrp="1"/>
          </p:cNvSpPr>
          <p:nvPr>
            <p:ph type="title"/>
          </p:nvPr>
        </p:nvSpPr>
        <p:spPr/>
        <p:txBody>
          <a:bodyPr/>
          <a:lstStyle/>
          <a:p>
            <a:r>
              <a:rPr lang="zh-CN" altLang="en-US" dirty="0"/>
              <a:t>形式化验证 </a:t>
            </a:r>
            <a:r>
              <a:rPr lang="en-US" altLang="zh-CN" dirty="0"/>
              <a:t>(formal verification)</a:t>
            </a:r>
            <a:endParaRPr lang="en-US" dirty="0"/>
          </a:p>
        </p:txBody>
      </p:sp>
      <p:sp>
        <p:nvSpPr>
          <p:cNvPr id="3" name="Text Placeholder 2">
            <a:extLst>
              <a:ext uri="{FF2B5EF4-FFF2-40B4-BE49-F238E27FC236}">
                <a16:creationId xmlns:a16="http://schemas.microsoft.com/office/drawing/2014/main" id="{0DBC357A-7A33-4DA0-8092-71137E4CDF4C}"/>
              </a:ext>
            </a:extLst>
          </p:cNvPr>
          <p:cNvSpPr>
            <a:spLocks noGrp="1"/>
          </p:cNvSpPr>
          <p:nvPr>
            <p:ph type="body" sz="quarter" idx="10"/>
          </p:nvPr>
        </p:nvSpPr>
        <p:spPr>
          <a:xfrm>
            <a:off x="586740" y="1214986"/>
            <a:ext cx="11018520" cy="1009507"/>
          </a:xfrm>
        </p:spPr>
        <p:txBody>
          <a:bodyPr/>
          <a:lstStyle/>
          <a:p>
            <a:r>
              <a:rPr lang="zh-CN" altLang="en-US" sz="2000" dirty="0"/>
              <a:t>安全性的定义：当</a:t>
            </a:r>
            <a:r>
              <a:rPr lang="en-US" altLang="zh-CN" sz="2000" dirty="0"/>
              <a:t>input</a:t>
            </a:r>
            <a:r>
              <a:rPr lang="zh-CN" altLang="en-US" sz="2000" dirty="0"/>
              <a:t>在一个范围内时，</a:t>
            </a:r>
            <a:r>
              <a:rPr lang="en-US" altLang="zh-CN" sz="2000" dirty="0"/>
              <a:t>output</a:t>
            </a:r>
            <a:r>
              <a:rPr lang="zh-CN" altLang="en-US" sz="2000" dirty="0"/>
              <a:t>满足某性质。</a:t>
            </a:r>
            <a:endParaRPr lang="en-US" altLang="zh-CN" sz="2000" dirty="0"/>
          </a:p>
          <a:p>
            <a:r>
              <a:rPr lang="zh-CN" altLang="en-US" sz="2000" dirty="0"/>
              <a:t>如何从数学上证明模型的安全性</a:t>
            </a:r>
            <a:r>
              <a:rPr lang="en-US" altLang="zh-CN" sz="2000" dirty="0"/>
              <a:t>? </a:t>
            </a:r>
          </a:p>
          <a:p>
            <a:pPr lvl="1"/>
            <a:r>
              <a:rPr lang="en-US" altLang="zh-CN" sz="1800" dirty="0"/>
              <a:t>SMT solver [</a:t>
            </a:r>
            <a:r>
              <a:rPr lang="en-US" altLang="zh-CN" sz="1800" dirty="0" err="1"/>
              <a:t>Reluplex</a:t>
            </a:r>
            <a:r>
              <a:rPr lang="en-US" altLang="zh-CN" sz="1800" dirty="0"/>
              <a:t> CAV2017], relaxation [Kolter ICML2018], interval analysis [Wang Security2018]</a:t>
            </a:r>
          </a:p>
        </p:txBody>
      </p:sp>
      <p:sp>
        <p:nvSpPr>
          <p:cNvPr id="4" name="Rectangle 3">
            <a:extLst>
              <a:ext uri="{FF2B5EF4-FFF2-40B4-BE49-F238E27FC236}">
                <a16:creationId xmlns:a16="http://schemas.microsoft.com/office/drawing/2014/main" id="{C0538FA8-5229-4043-B057-21868543D730}"/>
              </a:ext>
            </a:extLst>
          </p:cNvPr>
          <p:cNvSpPr/>
          <p:nvPr/>
        </p:nvSpPr>
        <p:spPr>
          <a:xfrm>
            <a:off x="9491079" y="81702"/>
            <a:ext cx="2605200" cy="338554"/>
          </a:xfrm>
          <a:prstGeom prst="rect">
            <a:avLst/>
          </a:prstGeom>
        </p:spPr>
        <p:txBody>
          <a:bodyPr wrap="none">
            <a:spAutoFit/>
          </a:bodyPr>
          <a:lstStyle/>
          <a:p>
            <a:pPr algn="r"/>
            <a:r>
              <a:rPr lang="zh-CN" altLang="en-US" sz="1600" dirty="0">
                <a:solidFill>
                  <a:schemeClr val="bg2">
                    <a:lumMod val="50000"/>
                  </a:schemeClr>
                </a:solidFill>
              </a:rPr>
              <a:t>完整性</a:t>
            </a:r>
            <a:r>
              <a:rPr lang="en-US" altLang="zh-CN" sz="1600" dirty="0">
                <a:solidFill>
                  <a:schemeClr val="bg2">
                    <a:lumMod val="50000"/>
                  </a:schemeClr>
                </a:solidFill>
              </a:rPr>
              <a:t>-</a:t>
            </a:r>
            <a:r>
              <a:rPr lang="zh-CN" altLang="en-US" sz="1600" dirty="0">
                <a:solidFill>
                  <a:schemeClr val="bg2">
                    <a:lumMod val="50000"/>
                  </a:schemeClr>
                </a:solidFill>
              </a:rPr>
              <a:t>预测结果的鲁棒性</a:t>
            </a:r>
            <a:endParaRPr lang="en-US" sz="1600" dirty="0">
              <a:solidFill>
                <a:schemeClr val="bg2">
                  <a:lumMod val="50000"/>
                </a:schemeClr>
              </a:solidFill>
            </a:endParaRPr>
          </a:p>
        </p:txBody>
      </p:sp>
      <p:pic>
        <p:nvPicPr>
          <p:cNvPr id="5" name="Picture 4">
            <a:extLst>
              <a:ext uri="{FF2B5EF4-FFF2-40B4-BE49-F238E27FC236}">
                <a16:creationId xmlns:a16="http://schemas.microsoft.com/office/drawing/2014/main" id="{6726E76C-B4BA-44E8-B34B-3E125E362A74}"/>
              </a:ext>
            </a:extLst>
          </p:cNvPr>
          <p:cNvPicPr>
            <a:picLocks noChangeAspect="1"/>
          </p:cNvPicPr>
          <p:nvPr/>
        </p:nvPicPr>
        <p:blipFill>
          <a:blip r:embed="rId3"/>
          <a:stretch>
            <a:fillRect/>
          </a:stretch>
        </p:blipFill>
        <p:spPr>
          <a:xfrm>
            <a:off x="1136083" y="2401034"/>
            <a:ext cx="4606082" cy="3840640"/>
          </a:xfrm>
          <a:prstGeom prst="rect">
            <a:avLst/>
          </a:prstGeom>
        </p:spPr>
      </p:pic>
      <p:sp>
        <p:nvSpPr>
          <p:cNvPr id="7" name="Rectangle 6">
            <a:extLst>
              <a:ext uri="{FF2B5EF4-FFF2-40B4-BE49-F238E27FC236}">
                <a16:creationId xmlns:a16="http://schemas.microsoft.com/office/drawing/2014/main" id="{291456D6-7416-4B3F-A804-1BB5D195574A}"/>
              </a:ext>
            </a:extLst>
          </p:cNvPr>
          <p:cNvSpPr/>
          <p:nvPr/>
        </p:nvSpPr>
        <p:spPr>
          <a:xfrm>
            <a:off x="1667976" y="6400800"/>
            <a:ext cx="9125703" cy="369332"/>
          </a:xfrm>
          <a:prstGeom prst="rect">
            <a:avLst/>
          </a:prstGeom>
        </p:spPr>
        <p:txBody>
          <a:bodyPr wrap="none">
            <a:spAutoFit/>
          </a:bodyPr>
          <a:lstStyle/>
          <a:p>
            <a:r>
              <a:rPr lang="zh-CN" altLang="en-US" sz="1800" dirty="0"/>
              <a:t>基于</a:t>
            </a:r>
            <a:r>
              <a:rPr lang="en-US" altLang="zh-CN" sz="1800" dirty="0"/>
              <a:t>symbolic interval analysis (</a:t>
            </a:r>
            <a:r>
              <a:rPr lang="zh-CN" altLang="en-US" sz="1800" dirty="0"/>
              <a:t>符号区间分析</a:t>
            </a:r>
            <a:r>
              <a:rPr lang="en-US" altLang="zh-CN" sz="1800" dirty="0"/>
              <a:t>) </a:t>
            </a:r>
            <a:r>
              <a:rPr lang="zh-CN" altLang="en-US" sz="1800" dirty="0"/>
              <a:t>的模型安全性验证 </a:t>
            </a:r>
            <a:r>
              <a:rPr lang="en-US" altLang="zh-CN" sz="1800" dirty="0"/>
              <a:t>[Wang Security2018]</a:t>
            </a:r>
            <a:endParaRPr lang="en-US" dirty="0"/>
          </a:p>
        </p:txBody>
      </p:sp>
      <p:pic>
        <p:nvPicPr>
          <p:cNvPr id="8" name="Picture 7">
            <a:extLst>
              <a:ext uri="{FF2B5EF4-FFF2-40B4-BE49-F238E27FC236}">
                <a16:creationId xmlns:a16="http://schemas.microsoft.com/office/drawing/2014/main" id="{DB355CEA-AFFC-4271-973B-A0ABC3954023}"/>
              </a:ext>
            </a:extLst>
          </p:cNvPr>
          <p:cNvPicPr>
            <a:picLocks noChangeAspect="1"/>
          </p:cNvPicPr>
          <p:nvPr/>
        </p:nvPicPr>
        <p:blipFill>
          <a:blip r:embed="rId4"/>
          <a:stretch>
            <a:fillRect/>
          </a:stretch>
        </p:blipFill>
        <p:spPr>
          <a:xfrm>
            <a:off x="7124090" y="2401034"/>
            <a:ext cx="3764713" cy="3840640"/>
          </a:xfrm>
          <a:prstGeom prst="rect">
            <a:avLst/>
          </a:prstGeom>
        </p:spPr>
      </p:pic>
    </p:spTree>
    <p:extLst>
      <p:ext uri="{BB962C8B-B14F-4D97-AF65-F5344CB8AC3E}">
        <p14:creationId xmlns:p14="http://schemas.microsoft.com/office/powerpoint/2010/main" val="161105987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36C90-8611-4B9D-950C-8773ABE12F22}"/>
              </a:ext>
            </a:extLst>
          </p:cNvPr>
          <p:cNvSpPr>
            <a:spLocks noGrp="1"/>
          </p:cNvSpPr>
          <p:nvPr>
            <p:ph type="title"/>
          </p:nvPr>
        </p:nvSpPr>
        <p:spPr>
          <a:xfrm>
            <a:off x="588263" y="457200"/>
            <a:ext cx="11018520" cy="553998"/>
          </a:xfrm>
        </p:spPr>
        <p:txBody>
          <a:bodyPr/>
          <a:lstStyle/>
          <a:p>
            <a:r>
              <a:rPr lang="zh-CN" altLang="en-US" dirty="0"/>
              <a:t>后门攻击 </a:t>
            </a:r>
            <a:r>
              <a:rPr lang="en-US" altLang="zh-CN" dirty="0"/>
              <a:t>(</a:t>
            </a:r>
            <a:r>
              <a:rPr lang="en-US" altLang="zh-CN"/>
              <a:t>backdoor</a:t>
            </a:r>
            <a:r>
              <a:rPr lang="en-US" altLang="zh-CN" dirty="0"/>
              <a:t> attack)</a:t>
            </a:r>
            <a:endParaRPr lang="en-US" dirty="0"/>
          </a:p>
        </p:txBody>
      </p:sp>
      <p:sp>
        <p:nvSpPr>
          <p:cNvPr id="5" name="Text Placeholder 4">
            <a:extLst>
              <a:ext uri="{FF2B5EF4-FFF2-40B4-BE49-F238E27FC236}">
                <a16:creationId xmlns:a16="http://schemas.microsoft.com/office/drawing/2014/main" id="{6A28FCC3-01B0-492F-B5CF-498349FAAD13}"/>
              </a:ext>
            </a:extLst>
          </p:cNvPr>
          <p:cNvSpPr>
            <a:spLocks noGrp="1"/>
          </p:cNvSpPr>
          <p:nvPr>
            <p:ph type="body" sz="quarter" idx="10"/>
          </p:nvPr>
        </p:nvSpPr>
        <p:spPr>
          <a:xfrm>
            <a:off x="584200" y="1435496"/>
            <a:ext cx="5825836" cy="2733056"/>
          </a:xfrm>
        </p:spPr>
        <p:txBody>
          <a:bodyPr/>
          <a:lstStyle/>
          <a:p>
            <a:r>
              <a:rPr lang="zh-CN" altLang="en-US" dirty="0"/>
              <a:t>向模型中植入后门，使模型在输入中有特定标记时触发异常行为</a:t>
            </a:r>
            <a:endParaRPr lang="en-US" altLang="zh-CN" dirty="0"/>
          </a:p>
          <a:p>
            <a:r>
              <a:rPr lang="zh-CN" altLang="en-US" dirty="0"/>
              <a:t>后门植入方法：</a:t>
            </a:r>
            <a:endParaRPr lang="en-US" altLang="zh-CN" dirty="0"/>
          </a:p>
          <a:p>
            <a:pPr lvl="1"/>
            <a:r>
              <a:rPr lang="en-US" altLang="zh-CN" dirty="0"/>
              <a:t>[</a:t>
            </a:r>
            <a:r>
              <a:rPr lang="en-US" altLang="zh-CN" dirty="0" err="1"/>
              <a:t>BadNets</a:t>
            </a:r>
            <a:r>
              <a:rPr lang="en-US" altLang="zh-CN" dirty="0"/>
              <a:t> 2017] </a:t>
            </a:r>
            <a:r>
              <a:rPr lang="zh-CN" altLang="en-US" dirty="0"/>
              <a:t>数据投毒 </a:t>
            </a:r>
            <a:r>
              <a:rPr lang="en-US" altLang="zh-CN" dirty="0"/>
              <a:t>(data poisoning)</a:t>
            </a:r>
            <a:r>
              <a:rPr lang="zh-CN" altLang="en-US" dirty="0"/>
              <a:t>：在训练数据中加入恶意样本，通过训练植入后门</a:t>
            </a:r>
            <a:endParaRPr lang="en-US" altLang="zh-CN" dirty="0"/>
          </a:p>
          <a:p>
            <a:pPr lvl="1"/>
            <a:r>
              <a:rPr lang="en-US" altLang="zh-CN" dirty="0"/>
              <a:t>[</a:t>
            </a:r>
            <a:r>
              <a:rPr lang="en-US" altLang="zh-CN" dirty="0" err="1"/>
              <a:t>TrojanNN</a:t>
            </a:r>
            <a:r>
              <a:rPr lang="en-US" altLang="zh-CN" dirty="0"/>
              <a:t> NDSS2018]: </a:t>
            </a:r>
            <a:r>
              <a:rPr lang="zh-CN" altLang="en-US" dirty="0"/>
              <a:t>分析中间神经元，算出能引发误分类的</a:t>
            </a:r>
            <a:r>
              <a:rPr lang="en-US" altLang="zh-CN" dirty="0"/>
              <a:t>trigger</a:t>
            </a:r>
            <a:r>
              <a:rPr lang="zh-CN" altLang="en-US" dirty="0"/>
              <a:t>标记，生成后门训练样本</a:t>
            </a:r>
            <a:endParaRPr lang="en-US" altLang="zh-CN" dirty="0"/>
          </a:p>
        </p:txBody>
      </p:sp>
      <p:pic>
        <p:nvPicPr>
          <p:cNvPr id="6" name="图片 5" descr="手机屏幕截图&#10;&#10;已生成高可信度的说明">
            <a:extLst>
              <a:ext uri="{FF2B5EF4-FFF2-40B4-BE49-F238E27FC236}">
                <a16:creationId xmlns:a16="http://schemas.microsoft.com/office/drawing/2014/main" id="{66770BA9-20DD-4E7A-A6E8-365FBB1AC2FE}"/>
              </a:ext>
            </a:extLst>
          </p:cNvPr>
          <p:cNvPicPr>
            <a:picLocks noChangeAspect="1"/>
          </p:cNvPicPr>
          <p:nvPr/>
        </p:nvPicPr>
        <p:blipFill>
          <a:blip r:embed="rId3"/>
          <a:stretch>
            <a:fillRect/>
          </a:stretch>
        </p:blipFill>
        <p:spPr>
          <a:xfrm>
            <a:off x="1042755" y="4458646"/>
            <a:ext cx="9838543" cy="2171096"/>
          </a:xfrm>
          <a:prstGeom prst="rect">
            <a:avLst/>
          </a:prstGeom>
        </p:spPr>
      </p:pic>
      <p:pic>
        <p:nvPicPr>
          <p:cNvPr id="7" name="图片 4" descr="一些文字和图片的手机截图&#10;&#10;已生成高可信度的说明">
            <a:extLst>
              <a:ext uri="{FF2B5EF4-FFF2-40B4-BE49-F238E27FC236}">
                <a16:creationId xmlns:a16="http://schemas.microsoft.com/office/drawing/2014/main" id="{5C9F756A-428D-4141-8317-0E03935CD9BD}"/>
              </a:ext>
            </a:extLst>
          </p:cNvPr>
          <p:cNvPicPr>
            <a:picLocks noChangeAspect="1"/>
          </p:cNvPicPr>
          <p:nvPr/>
        </p:nvPicPr>
        <p:blipFill>
          <a:blip r:embed="rId4"/>
          <a:stretch>
            <a:fillRect/>
          </a:stretch>
        </p:blipFill>
        <p:spPr>
          <a:xfrm>
            <a:off x="7279358" y="407477"/>
            <a:ext cx="3761620" cy="4060405"/>
          </a:xfrm>
          <a:prstGeom prst="rect">
            <a:avLst/>
          </a:prstGeom>
        </p:spPr>
      </p:pic>
      <p:sp>
        <p:nvSpPr>
          <p:cNvPr id="8" name="Rectangle 7">
            <a:extLst>
              <a:ext uri="{FF2B5EF4-FFF2-40B4-BE49-F238E27FC236}">
                <a16:creationId xmlns:a16="http://schemas.microsoft.com/office/drawing/2014/main" id="{4303EA54-CDDD-4998-A2A3-BAF71CD00A64}"/>
              </a:ext>
            </a:extLst>
          </p:cNvPr>
          <p:cNvSpPr/>
          <p:nvPr/>
        </p:nvSpPr>
        <p:spPr>
          <a:xfrm>
            <a:off x="9481589" y="81702"/>
            <a:ext cx="2614690" cy="338554"/>
          </a:xfrm>
          <a:prstGeom prst="rect">
            <a:avLst/>
          </a:prstGeom>
        </p:spPr>
        <p:txBody>
          <a:bodyPr wrap="none">
            <a:spAutoFit/>
          </a:bodyPr>
          <a:lstStyle/>
          <a:p>
            <a:pPr algn="r"/>
            <a:r>
              <a:rPr lang="zh-CN" altLang="en-US" sz="1600" dirty="0">
                <a:solidFill>
                  <a:schemeClr val="bg2">
                    <a:lumMod val="50000"/>
                  </a:schemeClr>
                </a:solidFill>
              </a:rPr>
              <a:t>完整性</a:t>
            </a:r>
            <a:r>
              <a:rPr lang="en-US" altLang="zh-CN" sz="1600" dirty="0">
                <a:solidFill>
                  <a:schemeClr val="bg2">
                    <a:lumMod val="50000"/>
                  </a:schemeClr>
                </a:solidFill>
              </a:rPr>
              <a:t>-</a:t>
            </a:r>
            <a:r>
              <a:rPr lang="zh-CN" altLang="en-US" sz="1600" dirty="0">
                <a:solidFill>
                  <a:schemeClr val="bg2">
                    <a:lumMod val="50000"/>
                  </a:schemeClr>
                </a:solidFill>
              </a:rPr>
              <a:t>预测过程的可信性</a:t>
            </a:r>
            <a:endParaRPr lang="en-US" sz="1600" dirty="0">
              <a:solidFill>
                <a:schemeClr val="bg2">
                  <a:lumMod val="50000"/>
                </a:schemeClr>
              </a:solidFill>
            </a:endParaRPr>
          </a:p>
        </p:txBody>
      </p:sp>
    </p:spTree>
    <p:extLst>
      <p:ext uri="{BB962C8B-B14F-4D97-AF65-F5344CB8AC3E}">
        <p14:creationId xmlns:p14="http://schemas.microsoft.com/office/powerpoint/2010/main" val="351728685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0E82D-1171-4F2B-BD77-C4D74C44A42E}"/>
              </a:ext>
            </a:extLst>
          </p:cNvPr>
          <p:cNvSpPr>
            <a:spLocks noGrp="1"/>
          </p:cNvSpPr>
          <p:nvPr>
            <p:ph type="title"/>
          </p:nvPr>
        </p:nvSpPr>
        <p:spPr/>
        <p:txBody>
          <a:bodyPr/>
          <a:lstStyle/>
          <a:p>
            <a:r>
              <a:rPr lang="zh-CN" altLang="en-US" dirty="0"/>
              <a:t>潜伏后门攻击 </a:t>
            </a:r>
            <a:r>
              <a:rPr lang="en-US" altLang="zh-CN" dirty="0"/>
              <a:t>(latent backdoor attack)</a:t>
            </a:r>
            <a:endParaRPr lang="en-US" dirty="0"/>
          </a:p>
        </p:txBody>
      </p:sp>
      <p:sp>
        <p:nvSpPr>
          <p:cNvPr id="3" name="Text Placeholder 2">
            <a:extLst>
              <a:ext uri="{FF2B5EF4-FFF2-40B4-BE49-F238E27FC236}">
                <a16:creationId xmlns:a16="http://schemas.microsoft.com/office/drawing/2014/main" id="{3ADB5593-44AE-4228-B888-D616512F1B2C}"/>
              </a:ext>
            </a:extLst>
          </p:cNvPr>
          <p:cNvSpPr>
            <a:spLocks noGrp="1"/>
          </p:cNvSpPr>
          <p:nvPr>
            <p:ph type="body" sz="quarter" idx="10"/>
          </p:nvPr>
        </p:nvSpPr>
        <p:spPr>
          <a:xfrm>
            <a:off x="584200" y="4597446"/>
            <a:ext cx="11018520" cy="1920526"/>
          </a:xfrm>
        </p:spPr>
        <p:txBody>
          <a:bodyPr/>
          <a:lstStyle/>
          <a:p>
            <a:r>
              <a:rPr lang="zh-CN" altLang="en-US" sz="2400" dirty="0"/>
              <a:t>传统的后门攻击在真实场景下不容易成功：开发者往往会采用迁移学习调整模型参数，</a:t>
            </a:r>
            <a:r>
              <a:rPr lang="en-US" altLang="zh-CN" sz="2400" b="1" dirty="0"/>
              <a:t>backdoor</a:t>
            </a:r>
            <a:r>
              <a:rPr lang="zh-CN" altLang="en-US" sz="2400" b="1" dirty="0"/>
              <a:t>很可能在迁移学习过程中消除</a:t>
            </a:r>
            <a:r>
              <a:rPr lang="zh-CN" altLang="en-US" sz="2400" dirty="0"/>
              <a:t>。</a:t>
            </a:r>
            <a:endParaRPr lang="en-US" altLang="zh-CN" sz="2400" dirty="0"/>
          </a:p>
          <a:p>
            <a:r>
              <a:rPr lang="zh-CN" altLang="en-US" sz="2400" dirty="0"/>
              <a:t>潜伏后门攻击 </a:t>
            </a:r>
            <a:r>
              <a:rPr lang="en-US" altLang="zh-CN" sz="2400" dirty="0"/>
              <a:t>[Yao CCS2019]</a:t>
            </a:r>
            <a:r>
              <a:rPr lang="zh-CN" altLang="en-US" sz="2400" dirty="0"/>
              <a:t>：在</a:t>
            </a:r>
            <a:r>
              <a:rPr lang="en-US" altLang="zh-CN" sz="2400" dirty="0"/>
              <a:t>teacher</a:t>
            </a:r>
            <a:r>
              <a:rPr lang="zh-CN" altLang="en-US" sz="2400" dirty="0"/>
              <a:t>模型中通过</a:t>
            </a:r>
            <a:r>
              <a:rPr lang="zh-CN" altLang="en-US" sz="2400" b="1" dirty="0"/>
              <a:t>最小化</a:t>
            </a:r>
            <a:r>
              <a:rPr lang="en-US" altLang="zh-CN" sz="2400" b="1" dirty="0"/>
              <a:t>trigger</a:t>
            </a:r>
            <a:r>
              <a:rPr lang="zh-CN" altLang="en-US" sz="2400" b="1" dirty="0"/>
              <a:t>样本和目标样本的中间层差异</a:t>
            </a:r>
            <a:r>
              <a:rPr lang="zh-CN" altLang="en-US" sz="2400" dirty="0"/>
              <a:t>植入后门，并修改输出层使后门在</a:t>
            </a:r>
            <a:r>
              <a:rPr lang="en-US" altLang="zh-CN" sz="2400" dirty="0"/>
              <a:t>teacher</a:t>
            </a:r>
            <a:r>
              <a:rPr lang="zh-CN" altLang="en-US" sz="2400" dirty="0"/>
              <a:t>模型中不可见。当</a:t>
            </a:r>
            <a:r>
              <a:rPr lang="en-US" altLang="zh-CN" sz="2400" dirty="0"/>
              <a:t>student</a:t>
            </a:r>
            <a:r>
              <a:rPr lang="zh-CN" altLang="en-US" sz="2400" dirty="0"/>
              <a:t>在迁移学习时引入了目标标签，后门会被重新激活。</a:t>
            </a:r>
            <a:endParaRPr lang="en-US" sz="2400" dirty="0"/>
          </a:p>
        </p:txBody>
      </p:sp>
      <p:sp>
        <p:nvSpPr>
          <p:cNvPr id="4" name="Rectangle 3">
            <a:extLst>
              <a:ext uri="{FF2B5EF4-FFF2-40B4-BE49-F238E27FC236}">
                <a16:creationId xmlns:a16="http://schemas.microsoft.com/office/drawing/2014/main" id="{462214AD-826D-4D22-87AE-0CFF6C306344}"/>
              </a:ext>
            </a:extLst>
          </p:cNvPr>
          <p:cNvSpPr/>
          <p:nvPr/>
        </p:nvSpPr>
        <p:spPr>
          <a:xfrm>
            <a:off x="9481589" y="81702"/>
            <a:ext cx="2614690" cy="338554"/>
          </a:xfrm>
          <a:prstGeom prst="rect">
            <a:avLst/>
          </a:prstGeom>
        </p:spPr>
        <p:txBody>
          <a:bodyPr wrap="none">
            <a:spAutoFit/>
          </a:bodyPr>
          <a:lstStyle/>
          <a:p>
            <a:pPr algn="r"/>
            <a:r>
              <a:rPr lang="zh-CN" altLang="en-US" sz="1600" dirty="0">
                <a:solidFill>
                  <a:schemeClr val="bg2">
                    <a:lumMod val="50000"/>
                  </a:schemeClr>
                </a:solidFill>
              </a:rPr>
              <a:t>完整性</a:t>
            </a:r>
            <a:r>
              <a:rPr lang="en-US" altLang="zh-CN" sz="1600" dirty="0">
                <a:solidFill>
                  <a:schemeClr val="bg2">
                    <a:lumMod val="50000"/>
                  </a:schemeClr>
                </a:solidFill>
              </a:rPr>
              <a:t>-</a:t>
            </a:r>
            <a:r>
              <a:rPr lang="zh-CN" altLang="en-US" sz="1600" dirty="0">
                <a:solidFill>
                  <a:schemeClr val="bg2">
                    <a:lumMod val="50000"/>
                  </a:schemeClr>
                </a:solidFill>
              </a:rPr>
              <a:t>预测过程的可信性</a:t>
            </a:r>
            <a:endParaRPr lang="en-US" sz="1600" dirty="0">
              <a:solidFill>
                <a:schemeClr val="bg2">
                  <a:lumMod val="50000"/>
                </a:schemeClr>
              </a:solidFill>
            </a:endParaRPr>
          </a:p>
        </p:txBody>
      </p:sp>
      <p:pic>
        <p:nvPicPr>
          <p:cNvPr id="6" name="Picture 5">
            <a:extLst>
              <a:ext uri="{FF2B5EF4-FFF2-40B4-BE49-F238E27FC236}">
                <a16:creationId xmlns:a16="http://schemas.microsoft.com/office/drawing/2014/main" id="{44249F14-42B2-4D17-B93F-5D9AE88B4DE3}"/>
              </a:ext>
            </a:extLst>
          </p:cNvPr>
          <p:cNvPicPr>
            <a:picLocks noChangeAspect="1"/>
          </p:cNvPicPr>
          <p:nvPr/>
        </p:nvPicPr>
        <p:blipFill>
          <a:blip r:embed="rId3"/>
          <a:stretch>
            <a:fillRect/>
          </a:stretch>
        </p:blipFill>
        <p:spPr>
          <a:xfrm>
            <a:off x="826135" y="1169659"/>
            <a:ext cx="10534650" cy="3305175"/>
          </a:xfrm>
          <a:prstGeom prst="rect">
            <a:avLst/>
          </a:prstGeom>
        </p:spPr>
      </p:pic>
    </p:spTree>
    <p:extLst>
      <p:ext uri="{BB962C8B-B14F-4D97-AF65-F5344CB8AC3E}">
        <p14:creationId xmlns:p14="http://schemas.microsoft.com/office/powerpoint/2010/main" val="5459849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03ED3-8FC0-418C-A3F3-D3623854E80B}"/>
              </a:ext>
            </a:extLst>
          </p:cNvPr>
          <p:cNvSpPr>
            <a:spLocks noGrp="1"/>
          </p:cNvSpPr>
          <p:nvPr>
            <p:ph type="title"/>
          </p:nvPr>
        </p:nvSpPr>
        <p:spPr>
          <a:xfrm>
            <a:off x="588263" y="457200"/>
            <a:ext cx="11018520" cy="923330"/>
          </a:xfrm>
        </p:spPr>
        <p:txBody>
          <a:bodyPr/>
          <a:lstStyle/>
          <a:p>
            <a:r>
              <a:rPr lang="en-US" altLang="zh-CN" sz="2400" dirty="0">
                <a:solidFill>
                  <a:schemeClr val="accent2">
                    <a:lumMod val="75000"/>
                    <a:lumOff val="25000"/>
                  </a:schemeClr>
                </a:solidFill>
              </a:rPr>
              <a:t>[our work]</a:t>
            </a:r>
            <a:br>
              <a:rPr lang="en-US" altLang="zh-CN" dirty="0"/>
            </a:br>
            <a:r>
              <a:rPr lang="zh-CN" altLang="en-US" dirty="0"/>
              <a:t>通过模型逆向工程达成后门攻击</a:t>
            </a:r>
            <a:endParaRPr lang="en-US" dirty="0"/>
          </a:p>
        </p:txBody>
      </p:sp>
      <p:sp>
        <p:nvSpPr>
          <p:cNvPr id="3" name="Text Placeholder 2">
            <a:extLst>
              <a:ext uri="{FF2B5EF4-FFF2-40B4-BE49-F238E27FC236}">
                <a16:creationId xmlns:a16="http://schemas.microsoft.com/office/drawing/2014/main" id="{29B9310F-FF30-4604-B54A-F179FC3D84D4}"/>
              </a:ext>
            </a:extLst>
          </p:cNvPr>
          <p:cNvSpPr>
            <a:spLocks noGrp="1"/>
          </p:cNvSpPr>
          <p:nvPr>
            <p:ph type="body" sz="quarter" idx="10"/>
          </p:nvPr>
        </p:nvSpPr>
        <p:spPr>
          <a:xfrm>
            <a:off x="6286499" y="1698887"/>
            <a:ext cx="5435126" cy="3988784"/>
          </a:xfrm>
        </p:spPr>
        <p:txBody>
          <a:bodyPr/>
          <a:lstStyle/>
          <a:p>
            <a:r>
              <a:rPr lang="zh-CN" altLang="en-US" dirty="0"/>
              <a:t>通过直接修改模型结构，加入恶意模型片段，植入后门。</a:t>
            </a:r>
            <a:endParaRPr lang="en-US" altLang="zh-CN" dirty="0"/>
          </a:p>
          <a:p>
            <a:r>
              <a:rPr lang="zh-CN" altLang="en-US" dirty="0"/>
              <a:t>优点：</a:t>
            </a:r>
            <a:endParaRPr lang="en-US" altLang="zh-CN" dirty="0"/>
          </a:p>
          <a:p>
            <a:pPr lvl="1"/>
            <a:r>
              <a:rPr lang="zh-CN" altLang="en-US" dirty="0"/>
              <a:t>不需要训练，可直接攻击已经部署的模型</a:t>
            </a:r>
            <a:endParaRPr lang="en-US" altLang="zh-CN" dirty="0"/>
          </a:p>
          <a:p>
            <a:pPr lvl="1"/>
            <a:r>
              <a:rPr lang="zh-CN" altLang="en-US" dirty="0"/>
              <a:t>植入的模型片段十分灵活，可以支持更现实的攻击场景</a:t>
            </a:r>
            <a:endParaRPr lang="en-US" altLang="zh-CN" dirty="0"/>
          </a:p>
          <a:p>
            <a:pPr lvl="1"/>
            <a:r>
              <a:rPr lang="zh-CN" altLang="en-US" dirty="0"/>
              <a:t>应用使用模型时通常不检查结构，因此难以检测</a:t>
            </a:r>
            <a:endParaRPr lang="en-US" altLang="zh-CN" dirty="0"/>
          </a:p>
          <a:p>
            <a:r>
              <a:rPr lang="zh-CN" altLang="en-US" dirty="0"/>
              <a:t>效果：</a:t>
            </a:r>
            <a:endParaRPr lang="en-US" altLang="zh-CN" dirty="0"/>
          </a:p>
          <a:p>
            <a:pPr lvl="1"/>
            <a:r>
              <a:rPr lang="zh-CN" altLang="en-US" dirty="0"/>
              <a:t>成功攻击</a:t>
            </a:r>
            <a:r>
              <a:rPr lang="en-US" altLang="zh-CN" dirty="0"/>
              <a:t>54</a:t>
            </a:r>
            <a:r>
              <a:rPr lang="zh-CN" altLang="en-US" dirty="0"/>
              <a:t>个</a:t>
            </a:r>
            <a:r>
              <a:rPr lang="en-US" altLang="zh-CN" dirty="0"/>
              <a:t>Google Play</a:t>
            </a:r>
            <a:r>
              <a:rPr lang="zh-CN" altLang="en-US" dirty="0"/>
              <a:t>中的</a:t>
            </a:r>
            <a:r>
              <a:rPr lang="en-US" altLang="zh-CN" dirty="0"/>
              <a:t>Android</a:t>
            </a:r>
            <a:r>
              <a:rPr lang="zh-CN" altLang="en-US" dirty="0"/>
              <a:t>应用</a:t>
            </a:r>
            <a:endParaRPr lang="en-US" dirty="0"/>
          </a:p>
        </p:txBody>
      </p:sp>
      <p:sp>
        <p:nvSpPr>
          <p:cNvPr id="4" name="Rectangle 3">
            <a:extLst>
              <a:ext uri="{FF2B5EF4-FFF2-40B4-BE49-F238E27FC236}">
                <a16:creationId xmlns:a16="http://schemas.microsoft.com/office/drawing/2014/main" id="{DA63D453-B5D8-4BD1-80A9-0E5245CCF961}"/>
              </a:ext>
            </a:extLst>
          </p:cNvPr>
          <p:cNvSpPr/>
          <p:nvPr/>
        </p:nvSpPr>
        <p:spPr>
          <a:xfrm>
            <a:off x="9481589" y="81702"/>
            <a:ext cx="2614690" cy="338554"/>
          </a:xfrm>
          <a:prstGeom prst="rect">
            <a:avLst/>
          </a:prstGeom>
        </p:spPr>
        <p:txBody>
          <a:bodyPr wrap="none">
            <a:spAutoFit/>
          </a:bodyPr>
          <a:lstStyle/>
          <a:p>
            <a:pPr algn="r"/>
            <a:r>
              <a:rPr lang="zh-CN" altLang="en-US" sz="1600" dirty="0">
                <a:solidFill>
                  <a:schemeClr val="bg2">
                    <a:lumMod val="50000"/>
                  </a:schemeClr>
                </a:solidFill>
              </a:rPr>
              <a:t>完整性</a:t>
            </a:r>
            <a:r>
              <a:rPr lang="en-US" altLang="zh-CN" sz="1600" dirty="0">
                <a:solidFill>
                  <a:schemeClr val="bg2">
                    <a:lumMod val="50000"/>
                  </a:schemeClr>
                </a:solidFill>
              </a:rPr>
              <a:t>-</a:t>
            </a:r>
            <a:r>
              <a:rPr lang="zh-CN" altLang="en-US" sz="1600" dirty="0">
                <a:solidFill>
                  <a:schemeClr val="bg2">
                    <a:lumMod val="50000"/>
                  </a:schemeClr>
                </a:solidFill>
              </a:rPr>
              <a:t>预测过程的可信性</a:t>
            </a:r>
            <a:endParaRPr lang="en-US" sz="1600" dirty="0">
              <a:solidFill>
                <a:schemeClr val="bg2">
                  <a:lumMod val="50000"/>
                </a:schemeClr>
              </a:solidFill>
            </a:endParaRPr>
          </a:p>
        </p:txBody>
      </p:sp>
      <p:pic>
        <p:nvPicPr>
          <p:cNvPr id="6" name="Picture 5">
            <a:extLst>
              <a:ext uri="{FF2B5EF4-FFF2-40B4-BE49-F238E27FC236}">
                <a16:creationId xmlns:a16="http://schemas.microsoft.com/office/drawing/2014/main" id="{8985ADDE-0A8F-4D04-AC53-502E5D96F77F}"/>
              </a:ext>
            </a:extLst>
          </p:cNvPr>
          <p:cNvPicPr>
            <a:picLocks noChangeAspect="1"/>
          </p:cNvPicPr>
          <p:nvPr/>
        </p:nvPicPr>
        <p:blipFill>
          <a:blip r:embed="rId3"/>
          <a:stretch>
            <a:fillRect/>
          </a:stretch>
        </p:blipFill>
        <p:spPr>
          <a:xfrm>
            <a:off x="419099" y="1503865"/>
            <a:ext cx="5867400" cy="4638675"/>
          </a:xfrm>
          <a:prstGeom prst="rect">
            <a:avLst/>
          </a:prstGeom>
        </p:spPr>
      </p:pic>
    </p:spTree>
    <p:extLst>
      <p:ext uri="{BB962C8B-B14F-4D97-AF65-F5344CB8AC3E}">
        <p14:creationId xmlns:p14="http://schemas.microsoft.com/office/powerpoint/2010/main" val="113928259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529E8-4B62-47AD-9B3B-AD1426A43E30}"/>
              </a:ext>
            </a:extLst>
          </p:cNvPr>
          <p:cNvSpPr>
            <a:spLocks noGrp="1"/>
          </p:cNvSpPr>
          <p:nvPr>
            <p:ph type="title"/>
          </p:nvPr>
        </p:nvSpPr>
        <p:spPr/>
        <p:txBody>
          <a:bodyPr/>
          <a:lstStyle/>
          <a:p>
            <a:r>
              <a:rPr lang="en-US" dirty="0"/>
              <a:t>AI</a:t>
            </a:r>
            <a:r>
              <a:rPr lang="zh-CN" altLang="en-US" dirty="0"/>
              <a:t>在安全与隐私攸关的场景的应用</a:t>
            </a:r>
            <a:endParaRPr lang="en-US" dirty="0"/>
          </a:p>
        </p:txBody>
      </p:sp>
      <p:sp>
        <p:nvSpPr>
          <p:cNvPr id="3" name="Text Placeholder 2">
            <a:extLst>
              <a:ext uri="{FF2B5EF4-FFF2-40B4-BE49-F238E27FC236}">
                <a16:creationId xmlns:a16="http://schemas.microsoft.com/office/drawing/2014/main" id="{EB55AE38-61B1-4751-AD33-6B77DB14FAAE}"/>
              </a:ext>
            </a:extLst>
          </p:cNvPr>
          <p:cNvSpPr>
            <a:spLocks noGrp="1"/>
          </p:cNvSpPr>
          <p:nvPr>
            <p:ph type="body" sz="quarter" idx="10"/>
          </p:nvPr>
        </p:nvSpPr>
        <p:spPr>
          <a:xfrm>
            <a:off x="588263" y="5452848"/>
            <a:ext cx="11018520" cy="677108"/>
          </a:xfrm>
        </p:spPr>
        <p:txBody>
          <a:bodyPr/>
          <a:lstStyle/>
          <a:p>
            <a:r>
              <a:rPr lang="zh-CN" altLang="en-US" sz="2000" b="1" dirty="0"/>
              <a:t>预测结果可能非常重要</a:t>
            </a:r>
            <a:r>
              <a:rPr lang="zh-CN" altLang="en-US" sz="2000" dirty="0"/>
              <a:t>，影响人身安全、财产安全、社会公平等</a:t>
            </a:r>
            <a:endParaRPr lang="en-US" altLang="zh-CN" sz="2000" dirty="0"/>
          </a:p>
          <a:p>
            <a:r>
              <a:rPr lang="zh-CN" altLang="en-US" sz="2000" b="1" dirty="0"/>
              <a:t>训练数据可能非常敏感</a:t>
            </a:r>
            <a:r>
              <a:rPr lang="zh-CN" altLang="en-US" sz="2000" dirty="0"/>
              <a:t>，如人脸、浏览记录、社交关系等</a:t>
            </a:r>
            <a:endParaRPr lang="en-US" sz="2000" dirty="0"/>
          </a:p>
        </p:txBody>
      </p:sp>
      <p:grpSp>
        <p:nvGrpSpPr>
          <p:cNvPr id="8" name="Group 7">
            <a:extLst>
              <a:ext uri="{FF2B5EF4-FFF2-40B4-BE49-F238E27FC236}">
                <a16:creationId xmlns:a16="http://schemas.microsoft.com/office/drawing/2014/main" id="{96ABD15A-B572-4C64-9C84-C31B627B4602}"/>
              </a:ext>
            </a:extLst>
          </p:cNvPr>
          <p:cNvGrpSpPr/>
          <p:nvPr/>
        </p:nvGrpSpPr>
        <p:grpSpPr>
          <a:xfrm>
            <a:off x="559672" y="1653325"/>
            <a:ext cx="2950153" cy="3006834"/>
            <a:chOff x="559672" y="1653325"/>
            <a:chExt cx="2950153" cy="3006834"/>
          </a:xfrm>
        </p:grpSpPr>
        <p:pic>
          <p:nvPicPr>
            <p:cNvPr id="1026" name="Picture 2" descr="See the source image">
              <a:extLst>
                <a:ext uri="{FF2B5EF4-FFF2-40B4-BE49-F238E27FC236}">
                  <a16:creationId xmlns:a16="http://schemas.microsoft.com/office/drawing/2014/main" id="{EA53BDD3-C242-4003-9E07-D2CC92285B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5537" r="10241"/>
            <a:stretch/>
          </p:blipFill>
          <p:spPr bwMode="auto">
            <a:xfrm>
              <a:off x="559672" y="1653325"/>
              <a:ext cx="2950153" cy="25527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ADCBEFE-FA96-421C-AB32-96BA07CE193B}"/>
                </a:ext>
              </a:extLst>
            </p:cNvPr>
            <p:cNvSpPr txBox="1"/>
            <p:nvPr/>
          </p:nvSpPr>
          <p:spPr>
            <a:xfrm>
              <a:off x="1532046" y="4321605"/>
              <a:ext cx="1005403" cy="338554"/>
            </a:xfrm>
            <a:prstGeom prst="rect">
              <a:avLst/>
            </a:prstGeom>
          </p:spPr>
          <p:txBody>
            <a:bodyPr wrap="none">
              <a:spAutoFit/>
            </a:bodyPr>
            <a:lstStyle>
              <a:defPPr>
                <a:defRPr lang="en-US"/>
              </a:defPPr>
              <a:lvl1pPr>
                <a:defRPr sz="1600" b="1">
                  <a:solidFill>
                    <a:srgbClr val="FF0000"/>
                  </a:solidFill>
                  <a:latin typeface="Source Sans Pro"/>
                </a:defRPr>
              </a:lvl1pPr>
            </a:lstStyle>
            <a:p>
              <a:r>
                <a:rPr lang="zh-CN" altLang="en-US" dirty="0">
                  <a:solidFill>
                    <a:schemeClr val="tx1"/>
                  </a:solidFill>
                </a:rPr>
                <a:t>自动驾驶</a:t>
              </a:r>
              <a:endParaRPr lang="en-US" dirty="0">
                <a:solidFill>
                  <a:schemeClr val="tx1"/>
                </a:solidFill>
              </a:endParaRPr>
            </a:p>
          </p:txBody>
        </p:sp>
      </p:grpSp>
      <p:grpSp>
        <p:nvGrpSpPr>
          <p:cNvPr id="6" name="Group 5">
            <a:extLst>
              <a:ext uri="{FF2B5EF4-FFF2-40B4-BE49-F238E27FC236}">
                <a16:creationId xmlns:a16="http://schemas.microsoft.com/office/drawing/2014/main" id="{1F8A6B0A-4B0A-475E-B0AA-48CA121E5813}"/>
              </a:ext>
            </a:extLst>
          </p:cNvPr>
          <p:cNvGrpSpPr/>
          <p:nvPr/>
        </p:nvGrpSpPr>
        <p:grpSpPr>
          <a:xfrm>
            <a:off x="4204135" y="1653325"/>
            <a:ext cx="3365790" cy="3006834"/>
            <a:chOff x="3857053" y="1653325"/>
            <a:chExt cx="3365790" cy="3006834"/>
          </a:xfrm>
        </p:grpSpPr>
        <p:pic>
          <p:nvPicPr>
            <p:cNvPr id="1028" name="Picture 4" descr="See the source image">
              <a:extLst>
                <a:ext uri="{FF2B5EF4-FFF2-40B4-BE49-F238E27FC236}">
                  <a16:creationId xmlns:a16="http://schemas.microsoft.com/office/drawing/2014/main" id="{EC0CF199-6733-411F-B71F-370931DA91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9623"/>
            <a:stretch/>
          </p:blipFill>
          <p:spPr bwMode="auto">
            <a:xfrm>
              <a:off x="3857053" y="1653325"/>
              <a:ext cx="3365790" cy="25527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7747024-2288-49D5-8FF6-461BD910D86F}"/>
                </a:ext>
              </a:extLst>
            </p:cNvPr>
            <p:cNvSpPr txBox="1"/>
            <p:nvPr/>
          </p:nvSpPr>
          <p:spPr>
            <a:xfrm>
              <a:off x="4797597" y="4321605"/>
              <a:ext cx="1484702" cy="338554"/>
            </a:xfrm>
            <a:prstGeom prst="rect">
              <a:avLst/>
            </a:prstGeom>
          </p:spPr>
          <p:txBody>
            <a:bodyPr wrap="none">
              <a:spAutoFit/>
            </a:bodyPr>
            <a:lstStyle>
              <a:defPPr>
                <a:defRPr lang="en-US"/>
              </a:defPPr>
              <a:lvl1pPr>
                <a:defRPr sz="1600" b="1">
                  <a:solidFill>
                    <a:srgbClr val="FF0000"/>
                  </a:solidFill>
                  <a:latin typeface="Source Sans Pro"/>
                </a:defRPr>
              </a:lvl1pPr>
            </a:lstStyle>
            <a:p>
              <a:r>
                <a:rPr lang="zh-CN" altLang="en-US" dirty="0">
                  <a:solidFill>
                    <a:schemeClr val="tx1"/>
                  </a:solidFill>
                </a:rPr>
                <a:t>人脸识别</a:t>
              </a:r>
              <a:r>
                <a:rPr lang="en-US" altLang="zh-CN" dirty="0">
                  <a:solidFill>
                    <a:schemeClr val="tx1"/>
                  </a:solidFill>
                </a:rPr>
                <a:t>/</a:t>
              </a:r>
              <a:r>
                <a:rPr lang="zh-CN" altLang="en-US" dirty="0">
                  <a:solidFill>
                    <a:schemeClr val="tx1"/>
                  </a:solidFill>
                </a:rPr>
                <a:t>验证</a:t>
              </a:r>
              <a:endParaRPr lang="en-US" dirty="0">
                <a:solidFill>
                  <a:schemeClr val="tx1"/>
                </a:solidFill>
              </a:endParaRPr>
            </a:p>
          </p:txBody>
        </p:sp>
      </p:grpSp>
      <p:grpSp>
        <p:nvGrpSpPr>
          <p:cNvPr id="4" name="Group 3">
            <a:extLst>
              <a:ext uri="{FF2B5EF4-FFF2-40B4-BE49-F238E27FC236}">
                <a16:creationId xmlns:a16="http://schemas.microsoft.com/office/drawing/2014/main" id="{EF753C3C-0FF6-498C-99F3-A80AF4E6B000}"/>
              </a:ext>
            </a:extLst>
          </p:cNvPr>
          <p:cNvGrpSpPr/>
          <p:nvPr/>
        </p:nvGrpSpPr>
        <p:grpSpPr>
          <a:xfrm>
            <a:off x="8264236" y="1653325"/>
            <a:ext cx="3142674" cy="3006834"/>
            <a:chOff x="7340600" y="1653325"/>
            <a:chExt cx="3142674" cy="3006834"/>
          </a:xfrm>
        </p:grpSpPr>
        <p:pic>
          <p:nvPicPr>
            <p:cNvPr id="1030" name="Picture 6" descr="See the source image">
              <a:extLst>
                <a:ext uri="{FF2B5EF4-FFF2-40B4-BE49-F238E27FC236}">
                  <a16:creationId xmlns:a16="http://schemas.microsoft.com/office/drawing/2014/main" id="{28EF6618-659E-451F-BA66-81CDAAAE459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4443"/>
            <a:stretch/>
          </p:blipFill>
          <p:spPr bwMode="auto">
            <a:xfrm>
              <a:off x="7340600" y="1653325"/>
              <a:ext cx="3142674" cy="25527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A5A6599-E088-4ECD-BE01-140B5E455BDC}"/>
                </a:ext>
              </a:extLst>
            </p:cNvPr>
            <p:cNvSpPr txBox="1"/>
            <p:nvPr/>
          </p:nvSpPr>
          <p:spPr>
            <a:xfrm>
              <a:off x="8409235" y="4321605"/>
              <a:ext cx="1005403" cy="338554"/>
            </a:xfrm>
            <a:prstGeom prst="rect">
              <a:avLst/>
            </a:prstGeom>
          </p:spPr>
          <p:txBody>
            <a:bodyPr wrap="none">
              <a:spAutoFit/>
            </a:bodyPr>
            <a:lstStyle>
              <a:defPPr>
                <a:defRPr lang="en-US"/>
              </a:defPPr>
              <a:lvl1pPr>
                <a:defRPr sz="1600" b="1">
                  <a:solidFill>
                    <a:srgbClr val="FF0000"/>
                  </a:solidFill>
                  <a:latin typeface="Source Sans Pro"/>
                </a:defRPr>
              </a:lvl1pPr>
            </a:lstStyle>
            <a:p>
              <a:r>
                <a:rPr lang="zh-CN" altLang="en-US" dirty="0">
                  <a:solidFill>
                    <a:schemeClr val="tx1"/>
                  </a:solidFill>
                </a:rPr>
                <a:t>推荐系统</a:t>
              </a:r>
              <a:endParaRPr lang="en-US" dirty="0">
                <a:solidFill>
                  <a:schemeClr val="tx1"/>
                </a:solidFill>
              </a:endParaRPr>
            </a:p>
          </p:txBody>
        </p:sp>
      </p:grpSp>
      <p:sp>
        <p:nvSpPr>
          <p:cNvPr id="10" name="Rectangle 9">
            <a:extLst>
              <a:ext uri="{FF2B5EF4-FFF2-40B4-BE49-F238E27FC236}">
                <a16:creationId xmlns:a16="http://schemas.microsoft.com/office/drawing/2014/main" id="{13610224-6D25-4FAE-80D1-2E611CF65FC8}"/>
              </a:ext>
            </a:extLst>
          </p:cNvPr>
          <p:cNvSpPr/>
          <p:nvPr/>
        </p:nvSpPr>
        <p:spPr>
          <a:xfrm>
            <a:off x="11104081" y="67948"/>
            <a:ext cx="1005403" cy="338554"/>
          </a:xfrm>
          <a:prstGeom prst="rect">
            <a:avLst/>
          </a:prstGeom>
        </p:spPr>
        <p:txBody>
          <a:bodyPr wrap="none">
            <a:spAutoFit/>
          </a:bodyPr>
          <a:lstStyle/>
          <a:p>
            <a:r>
              <a:rPr lang="zh-CN" altLang="en-US" sz="1600" dirty="0">
                <a:solidFill>
                  <a:schemeClr val="bg2">
                    <a:lumMod val="50000"/>
                  </a:schemeClr>
                </a:solidFill>
              </a:rPr>
              <a:t>背景介绍</a:t>
            </a:r>
            <a:endParaRPr lang="en-US" sz="1600" dirty="0">
              <a:solidFill>
                <a:schemeClr val="bg2">
                  <a:lumMod val="50000"/>
                </a:schemeClr>
              </a:solidFill>
            </a:endParaRPr>
          </a:p>
        </p:txBody>
      </p:sp>
    </p:spTree>
    <p:extLst>
      <p:ext uri="{BB962C8B-B14F-4D97-AF65-F5344CB8AC3E}">
        <p14:creationId xmlns:p14="http://schemas.microsoft.com/office/powerpoint/2010/main" val="118718580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03ED3-8FC0-418C-A3F3-D3623854E80B}"/>
              </a:ext>
            </a:extLst>
          </p:cNvPr>
          <p:cNvSpPr>
            <a:spLocks noGrp="1"/>
          </p:cNvSpPr>
          <p:nvPr>
            <p:ph type="title"/>
          </p:nvPr>
        </p:nvSpPr>
        <p:spPr/>
        <p:txBody>
          <a:bodyPr/>
          <a:lstStyle/>
          <a:p>
            <a:r>
              <a:rPr lang="zh-CN" altLang="en-US" dirty="0"/>
              <a:t>后门防御 </a:t>
            </a:r>
            <a:r>
              <a:rPr lang="en-US" altLang="zh-CN" dirty="0"/>
              <a:t>(defense of backdoor attacks)</a:t>
            </a:r>
            <a:endParaRPr lang="en-US" dirty="0"/>
          </a:p>
        </p:txBody>
      </p:sp>
      <p:sp>
        <p:nvSpPr>
          <p:cNvPr id="3" name="Text Placeholder 2">
            <a:extLst>
              <a:ext uri="{FF2B5EF4-FFF2-40B4-BE49-F238E27FC236}">
                <a16:creationId xmlns:a16="http://schemas.microsoft.com/office/drawing/2014/main" id="{29B9310F-FF30-4604-B54A-F179FC3D84D4}"/>
              </a:ext>
            </a:extLst>
          </p:cNvPr>
          <p:cNvSpPr>
            <a:spLocks noGrp="1"/>
          </p:cNvSpPr>
          <p:nvPr>
            <p:ph type="body" sz="quarter" idx="10"/>
          </p:nvPr>
        </p:nvSpPr>
        <p:spPr>
          <a:xfrm>
            <a:off x="6708452" y="5021961"/>
            <a:ext cx="5056640" cy="1477328"/>
          </a:xfrm>
        </p:spPr>
        <p:txBody>
          <a:bodyPr/>
          <a:lstStyle/>
          <a:p>
            <a:pPr marL="0" indent="0">
              <a:buNone/>
            </a:pPr>
            <a:r>
              <a:rPr lang="en-US" altLang="zh-CN" sz="2400" dirty="0"/>
              <a:t>[Neural Cleanse S&amp;P2019] </a:t>
            </a:r>
            <a:r>
              <a:rPr lang="zh-CN" altLang="en-US" sz="2400" dirty="0"/>
              <a:t>给定模型，反推引起误分类的扰动。若该扰动在输入中占比较小且容易找到，则模型很可能带有后门。</a:t>
            </a:r>
            <a:endParaRPr lang="en-US" altLang="zh-CN" sz="2400" dirty="0"/>
          </a:p>
        </p:txBody>
      </p:sp>
      <p:sp>
        <p:nvSpPr>
          <p:cNvPr id="4" name="Rectangle 3">
            <a:extLst>
              <a:ext uri="{FF2B5EF4-FFF2-40B4-BE49-F238E27FC236}">
                <a16:creationId xmlns:a16="http://schemas.microsoft.com/office/drawing/2014/main" id="{979F5CC5-880B-4E97-ADFC-D297D1EECB27}"/>
              </a:ext>
            </a:extLst>
          </p:cNvPr>
          <p:cNvSpPr/>
          <p:nvPr/>
        </p:nvSpPr>
        <p:spPr>
          <a:xfrm>
            <a:off x="9481589" y="81702"/>
            <a:ext cx="2614690" cy="338554"/>
          </a:xfrm>
          <a:prstGeom prst="rect">
            <a:avLst/>
          </a:prstGeom>
        </p:spPr>
        <p:txBody>
          <a:bodyPr wrap="none">
            <a:spAutoFit/>
          </a:bodyPr>
          <a:lstStyle/>
          <a:p>
            <a:pPr algn="r"/>
            <a:r>
              <a:rPr lang="zh-CN" altLang="en-US" sz="1600" dirty="0">
                <a:solidFill>
                  <a:schemeClr val="bg2">
                    <a:lumMod val="50000"/>
                  </a:schemeClr>
                </a:solidFill>
              </a:rPr>
              <a:t>完整性</a:t>
            </a:r>
            <a:r>
              <a:rPr lang="en-US" altLang="zh-CN" sz="1600" dirty="0">
                <a:solidFill>
                  <a:schemeClr val="bg2">
                    <a:lumMod val="50000"/>
                  </a:schemeClr>
                </a:solidFill>
              </a:rPr>
              <a:t>-</a:t>
            </a:r>
            <a:r>
              <a:rPr lang="zh-CN" altLang="en-US" sz="1600" dirty="0">
                <a:solidFill>
                  <a:schemeClr val="bg2">
                    <a:lumMod val="50000"/>
                  </a:schemeClr>
                </a:solidFill>
              </a:rPr>
              <a:t>预测过程的可信性</a:t>
            </a:r>
            <a:endParaRPr lang="en-US" sz="1600" dirty="0">
              <a:solidFill>
                <a:schemeClr val="bg2">
                  <a:lumMod val="50000"/>
                </a:schemeClr>
              </a:solidFill>
            </a:endParaRPr>
          </a:p>
        </p:txBody>
      </p:sp>
      <p:pic>
        <p:nvPicPr>
          <p:cNvPr id="6" name="Picture 5">
            <a:extLst>
              <a:ext uri="{FF2B5EF4-FFF2-40B4-BE49-F238E27FC236}">
                <a16:creationId xmlns:a16="http://schemas.microsoft.com/office/drawing/2014/main" id="{C7825E2C-C13F-4DFF-9EEF-AE56C0EC6107}"/>
              </a:ext>
            </a:extLst>
          </p:cNvPr>
          <p:cNvPicPr>
            <a:picLocks noChangeAspect="1"/>
          </p:cNvPicPr>
          <p:nvPr/>
        </p:nvPicPr>
        <p:blipFill rotWithShape="1">
          <a:blip r:embed="rId3"/>
          <a:srcRect b="39268"/>
          <a:stretch/>
        </p:blipFill>
        <p:spPr>
          <a:xfrm>
            <a:off x="6301104" y="1985067"/>
            <a:ext cx="5758462" cy="2676688"/>
          </a:xfrm>
          <a:prstGeom prst="rect">
            <a:avLst/>
          </a:prstGeom>
        </p:spPr>
      </p:pic>
      <p:pic>
        <p:nvPicPr>
          <p:cNvPr id="8" name="Picture 7">
            <a:extLst>
              <a:ext uri="{FF2B5EF4-FFF2-40B4-BE49-F238E27FC236}">
                <a16:creationId xmlns:a16="http://schemas.microsoft.com/office/drawing/2014/main" id="{95A83069-107B-4519-97B1-FD6D328F5CF5}"/>
              </a:ext>
            </a:extLst>
          </p:cNvPr>
          <p:cNvPicPr>
            <a:picLocks noChangeAspect="1"/>
          </p:cNvPicPr>
          <p:nvPr/>
        </p:nvPicPr>
        <p:blipFill rotWithShape="1">
          <a:blip r:embed="rId4"/>
          <a:srcRect b="13320"/>
          <a:stretch/>
        </p:blipFill>
        <p:spPr>
          <a:xfrm>
            <a:off x="175167" y="1985067"/>
            <a:ext cx="5715730" cy="2945856"/>
          </a:xfrm>
          <a:prstGeom prst="rect">
            <a:avLst/>
          </a:prstGeom>
        </p:spPr>
      </p:pic>
      <p:sp>
        <p:nvSpPr>
          <p:cNvPr id="9" name="Text Placeholder 2">
            <a:extLst>
              <a:ext uri="{FF2B5EF4-FFF2-40B4-BE49-F238E27FC236}">
                <a16:creationId xmlns:a16="http://schemas.microsoft.com/office/drawing/2014/main" id="{A0426C9C-7FD5-4D92-A28F-5E57859D7BCA}"/>
              </a:ext>
            </a:extLst>
          </p:cNvPr>
          <p:cNvSpPr txBox="1">
            <a:spLocks/>
          </p:cNvSpPr>
          <p:nvPr/>
        </p:nvSpPr>
        <p:spPr>
          <a:xfrm>
            <a:off x="588263" y="5098874"/>
            <a:ext cx="5210441"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altLang="zh-CN" sz="2400" dirty="0"/>
              <a:t>[Liu RAID2019] </a:t>
            </a:r>
            <a:r>
              <a:rPr lang="zh-CN" altLang="en-US" sz="2400" dirty="0"/>
              <a:t>将模型中对正常样本作用较小的</a:t>
            </a:r>
            <a:r>
              <a:rPr lang="en-US" altLang="zh-CN" sz="2400" dirty="0"/>
              <a:t>neuron</a:t>
            </a:r>
            <a:r>
              <a:rPr lang="zh-CN" altLang="en-US" sz="2400" dirty="0"/>
              <a:t>进行剪枝。</a:t>
            </a:r>
            <a:endParaRPr lang="en-US" altLang="zh-CN" sz="2400" dirty="0"/>
          </a:p>
        </p:txBody>
      </p:sp>
    </p:spTree>
    <p:extLst>
      <p:ext uri="{BB962C8B-B14F-4D97-AF65-F5344CB8AC3E}">
        <p14:creationId xmlns:p14="http://schemas.microsoft.com/office/powerpoint/2010/main" val="114797343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36C90-8611-4B9D-950C-8773ABE12F22}"/>
              </a:ext>
            </a:extLst>
          </p:cNvPr>
          <p:cNvSpPr>
            <a:spLocks noGrp="1"/>
          </p:cNvSpPr>
          <p:nvPr>
            <p:ph type="title"/>
          </p:nvPr>
        </p:nvSpPr>
        <p:spPr>
          <a:xfrm>
            <a:off x="588263" y="457200"/>
            <a:ext cx="11018520" cy="553998"/>
          </a:xfrm>
        </p:spPr>
        <p:txBody>
          <a:bodyPr/>
          <a:lstStyle/>
          <a:p>
            <a:r>
              <a:rPr lang="zh-CN" altLang="en-US"/>
              <a:t>针对运行环境</a:t>
            </a:r>
            <a:r>
              <a:rPr lang="zh-CN" altLang="en-US" dirty="0"/>
              <a:t>的</a:t>
            </a:r>
            <a:r>
              <a:rPr lang="zh-CN" altLang="en-US"/>
              <a:t>攻击 </a:t>
            </a:r>
            <a:r>
              <a:rPr lang="en-US" altLang="zh-CN" dirty="0"/>
              <a:t>(runtime attack)</a:t>
            </a:r>
            <a:endParaRPr lang="en-US" dirty="0"/>
          </a:p>
        </p:txBody>
      </p:sp>
      <p:sp>
        <p:nvSpPr>
          <p:cNvPr id="5" name="Text Placeholder 4">
            <a:extLst>
              <a:ext uri="{FF2B5EF4-FFF2-40B4-BE49-F238E27FC236}">
                <a16:creationId xmlns:a16="http://schemas.microsoft.com/office/drawing/2014/main" id="{6A28FCC3-01B0-492F-B5CF-498349FAAD13}"/>
              </a:ext>
            </a:extLst>
          </p:cNvPr>
          <p:cNvSpPr>
            <a:spLocks noGrp="1"/>
          </p:cNvSpPr>
          <p:nvPr>
            <p:ph type="body" sz="quarter" idx="10"/>
          </p:nvPr>
        </p:nvSpPr>
        <p:spPr>
          <a:xfrm>
            <a:off x="584200" y="1435497"/>
            <a:ext cx="7038650" cy="2671501"/>
          </a:xfrm>
        </p:spPr>
        <p:txBody>
          <a:bodyPr/>
          <a:lstStyle/>
          <a:p>
            <a:r>
              <a:rPr lang="zh-CN" altLang="en-US" dirty="0"/>
              <a:t>位翻转（</a:t>
            </a:r>
            <a:r>
              <a:rPr lang="en-US" altLang="zh-CN" dirty="0"/>
              <a:t>Bit-flipping</a:t>
            </a:r>
            <a:r>
              <a:rPr lang="zh-CN" altLang="en-US" dirty="0"/>
              <a:t>）攻击</a:t>
            </a:r>
            <a:endParaRPr lang="en-US" altLang="zh-CN" dirty="0"/>
          </a:p>
          <a:p>
            <a:pPr lvl="1"/>
            <a:r>
              <a:rPr lang="en-US" altLang="zh-CN" dirty="0"/>
              <a:t>[</a:t>
            </a:r>
            <a:r>
              <a:rPr lang="en-US" altLang="zh-CN" dirty="0" err="1"/>
              <a:t>Rakin</a:t>
            </a:r>
            <a:r>
              <a:rPr lang="en-US" altLang="zh-CN" dirty="0"/>
              <a:t> ICCV’2019] ResNet18</a:t>
            </a:r>
            <a:r>
              <a:rPr lang="zh-CN" altLang="en-US" dirty="0"/>
              <a:t>模型中，翻转</a:t>
            </a:r>
            <a:r>
              <a:rPr lang="en-US" altLang="zh-CN" dirty="0"/>
              <a:t>13</a:t>
            </a:r>
            <a:r>
              <a:rPr lang="zh-CN" altLang="en-US" dirty="0"/>
              <a:t>个字节即可使模型准确率从</a:t>
            </a:r>
            <a:r>
              <a:rPr lang="en-US" altLang="zh-CN" dirty="0"/>
              <a:t>70%</a:t>
            </a:r>
            <a:r>
              <a:rPr lang="zh-CN" altLang="en-US" dirty="0"/>
              <a:t>降到</a:t>
            </a:r>
            <a:r>
              <a:rPr lang="en-US" altLang="zh-CN" dirty="0"/>
              <a:t>0.1%</a:t>
            </a:r>
            <a:r>
              <a:rPr lang="zh-CN" altLang="en-US" dirty="0"/>
              <a:t>。</a:t>
            </a:r>
            <a:endParaRPr lang="en-US" altLang="zh-CN" dirty="0"/>
          </a:p>
          <a:p>
            <a:pPr lvl="1"/>
            <a:r>
              <a:rPr lang="zh-CN" altLang="en-US" dirty="0"/>
              <a:t>位翻转操作可以使用</a:t>
            </a:r>
            <a:r>
              <a:rPr lang="en-US" altLang="zh-CN" dirty="0"/>
              <a:t>Row-Hammer Attacker</a:t>
            </a:r>
            <a:r>
              <a:rPr lang="zh-CN" altLang="en-US" dirty="0"/>
              <a:t>完成</a:t>
            </a:r>
            <a:endParaRPr lang="en-US" altLang="zh-CN" dirty="0"/>
          </a:p>
          <a:p>
            <a:r>
              <a:rPr lang="zh-CN" altLang="en-US" dirty="0"/>
              <a:t>硬件后门植入</a:t>
            </a:r>
            <a:endParaRPr lang="en-US" altLang="zh-CN" dirty="0"/>
          </a:p>
          <a:p>
            <a:pPr lvl="1"/>
            <a:r>
              <a:rPr lang="en-US" altLang="zh-CN" dirty="0"/>
              <a:t>[</a:t>
            </a:r>
            <a:r>
              <a:rPr lang="en-US" dirty="0"/>
              <a:t>Clements 2018</a:t>
            </a:r>
            <a:r>
              <a:rPr lang="en-US" altLang="zh-CN" dirty="0"/>
              <a:t>] </a:t>
            </a:r>
            <a:r>
              <a:rPr lang="zh-CN" altLang="en-US" dirty="0"/>
              <a:t>通过硬件电路设计，在检测到</a:t>
            </a:r>
            <a:r>
              <a:rPr lang="en-US" altLang="zh-CN" dirty="0"/>
              <a:t>trigger</a:t>
            </a:r>
            <a:r>
              <a:rPr lang="zh-CN" altLang="en-US" dirty="0"/>
              <a:t>时改变神经网络中的某个</a:t>
            </a:r>
            <a:r>
              <a:rPr lang="en-US" altLang="zh-CN" dirty="0"/>
              <a:t>neuron</a:t>
            </a:r>
            <a:r>
              <a:rPr lang="zh-CN" altLang="en-US" dirty="0"/>
              <a:t>激活值</a:t>
            </a:r>
            <a:endParaRPr lang="en-US" altLang="zh-CN" dirty="0"/>
          </a:p>
        </p:txBody>
      </p:sp>
      <p:pic>
        <p:nvPicPr>
          <p:cNvPr id="6146" name="Picture 2" descr="See the source image">
            <a:extLst>
              <a:ext uri="{FF2B5EF4-FFF2-40B4-BE49-F238E27FC236}">
                <a16:creationId xmlns:a16="http://schemas.microsoft.com/office/drawing/2014/main" id="{216205D9-3D38-482A-A87D-6628088FE0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3437" y="882202"/>
            <a:ext cx="2590800" cy="304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62419B6-2605-4E71-8448-F4D6FBE3064E}"/>
              </a:ext>
            </a:extLst>
          </p:cNvPr>
          <p:cNvSpPr/>
          <p:nvPr/>
        </p:nvSpPr>
        <p:spPr>
          <a:xfrm>
            <a:off x="8681133" y="3898101"/>
            <a:ext cx="2895408" cy="363946"/>
          </a:xfrm>
          <a:prstGeom prst="rect">
            <a:avLst/>
          </a:prstGeom>
        </p:spPr>
        <p:txBody>
          <a:bodyPr wrap="none">
            <a:spAutoFit/>
          </a:bodyPr>
          <a:lstStyle/>
          <a:p>
            <a:r>
              <a:rPr lang="en-US" dirty="0"/>
              <a:t>Row-Hammer Attack (RHA)</a:t>
            </a:r>
          </a:p>
        </p:txBody>
      </p:sp>
      <p:pic>
        <p:nvPicPr>
          <p:cNvPr id="3" name="Picture 2">
            <a:extLst>
              <a:ext uri="{FF2B5EF4-FFF2-40B4-BE49-F238E27FC236}">
                <a16:creationId xmlns:a16="http://schemas.microsoft.com/office/drawing/2014/main" id="{60F06294-D41F-4FDA-BC92-FB00ADD3F41D}"/>
              </a:ext>
            </a:extLst>
          </p:cNvPr>
          <p:cNvPicPr>
            <a:picLocks noChangeAspect="1"/>
          </p:cNvPicPr>
          <p:nvPr/>
        </p:nvPicPr>
        <p:blipFill>
          <a:blip r:embed="rId3"/>
          <a:stretch>
            <a:fillRect/>
          </a:stretch>
        </p:blipFill>
        <p:spPr>
          <a:xfrm>
            <a:off x="6224715" y="4407707"/>
            <a:ext cx="4461525" cy="2029592"/>
          </a:xfrm>
          <a:prstGeom prst="rect">
            <a:avLst/>
          </a:prstGeom>
        </p:spPr>
      </p:pic>
      <p:pic>
        <p:nvPicPr>
          <p:cNvPr id="6" name="Picture 5">
            <a:extLst>
              <a:ext uri="{FF2B5EF4-FFF2-40B4-BE49-F238E27FC236}">
                <a16:creationId xmlns:a16="http://schemas.microsoft.com/office/drawing/2014/main" id="{917D843A-5B14-4FB2-9704-5D25BCACE20A}"/>
              </a:ext>
            </a:extLst>
          </p:cNvPr>
          <p:cNvPicPr>
            <a:picLocks noChangeAspect="1"/>
          </p:cNvPicPr>
          <p:nvPr/>
        </p:nvPicPr>
        <p:blipFill>
          <a:blip r:embed="rId4"/>
          <a:stretch>
            <a:fillRect/>
          </a:stretch>
        </p:blipFill>
        <p:spPr>
          <a:xfrm>
            <a:off x="1185654" y="4247296"/>
            <a:ext cx="3687061" cy="2153504"/>
          </a:xfrm>
          <a:prstGeom prst="rect">
            <a:avLst/>
          </a:prstGeom>
        </p:spPr>
      </p:pic>
      <p:sp>
        <p:nvSpPr>
          <p:cNvPr id="8" name="Rectangle 7">
            <a:extLst>
              <a:ext uri="{FF2B5EF4-FFF2-40B4-BE49-F238E27FC236}">
                <a16:creationId xmlns:a16="http://schemas.microsoft.com/office/drawing/2014/main" id="{5ED2E230-C08B-4C04-95F1-D39C65FCE5BF}"/>
              </a:ext>
            </a:extLst>
          </p:cNvPr>
          <p:cNvSpPr/>
          <p:nvPr/>
        </p:nvSpPr>
        <p:spPr>
          <a:xfrm>
            <a:off x="9481589" y="81702"/>
            <a:ext cx="2614690" cy="338554"/>
          </a:xfrm>
          <a:prstGeom prst="rect">
            <a:avLst/>
          </a:prstGeom>
        </p:spPr>
        <p:txBody>
          <a:bodyPr wrap="none">
            <a:spAutoFit/>
          </a:bodyPr>
          <a:lstStyle/>
          <a:p>
            <a:pPr algn="r"/>
            <a:r>
              <a:rPr lang="zh-CN" altLang="en-US" sz="1600" dirty="0">
                <a:solidFill>
                  <a:schemeClr val="bg2">
                    <a:lumMod val="50000"/>
                  </a:schemeClr>
                </a:solidFill>
              </a:rPr>
              <a:t>完整性</a:t>
            </a:r>
            <a:r>
              <a:rPr lang="en-US" altLang="zh-CN" sz="1600" dirty="0">
                <a:solidFill>
                  <a:schemeClr val="bg2">
                    <a:lumMod val="50000"/>
                  </a:schemeClr>
                </a:solidFill>
              </a:rPr>
              <a:t>-</a:t>
            </a:r>
            <a:r>
              <a:rPr lang="zh-CN" altLang="en-US" sz="1600" dirty="0">
                <a:solidFill>
                  <a:schemeClr val="bg2">
                    <a:lumMod val="50000"/>
                  </a:schemeClr>
                </a:solidFill>
              </a:rPr>
              <a:t>预测过程的可信性</a:t>
            </a:r>
            <a:endParaRPr lang="en-US" sz="1600" dirty="0">
              <a:solidFill>
                <a:schemeClr val="bg2">
                  <a:lumMod val="50000"/>
                </a:schemeClr>
              </a:solidFill>
            </a:endParaRPr>
          </a:p>
        </p:txBody>
      </p:sp>
      <p:sp>
        <p:nvSpPr>
          <p:cNvPr id="7" name="Rectangle 6">
            <a:extLst>
              <a:ext uri="{FF2B5EF4-FFF2-40B4-BE49-F238E27FC236}">
                <a16:creationId xmlns:a16="http://schemas.microsoft.com/office/drawing/2014/main" id="{66FD0DE3-00EB-4F02-B861-A809EC4B1EE8}"/>
              </a:ext>
            </a:extLst>
          </p:cNvPr>
          <p:cNvSpPr/>
          <p:nvPr/>
        </p:nvSpPr>
        <p:spPr>
          <a:xfrm>
            <a:off x="7523973" y="6401691"/>
            <a:ext cx="1863011" cy="363946"/>
          </a:xfrm>
          <a:prstGeom prst="rect">
            <a:avLst/>
          </a:prstGeom>
        </p:spPr>
        <p:txBody>
          <a:bodyPr wrap="none">
            <a:spAutoFit/>
          </a:bodyPr>
          <a:lstStyle/>
          <a:p>
            <a:r>
              <a:rPr lang="en-US" altLang="zh-CN" dirty="0"/>
              <a:t>[</a:t>
            </a:r>
            <a:r>
              <a:rPr lang="en-US" dirty="0"/>
              <a:t>Clements 2018</a:t>
            </a:r>
            <a:r>
              <a:rPr lang="en-US" altLang="zh-CN" dirty="0"/>
              <a:t>] </a:t>
            </a:r>
            <a:endParaRPr lang="en-US" dirty="0"/>
          </a:p>
        </p:txBody>
      </p:sp>
      <p:sp>
        <p:nvSpPr>
          <p:cNvPr id="10" name="Rectangle 9">
            <a:extLst>
              <a:ext uri="{FF2B5EF4-FFF2-40B4-BE49-F238E27FC236}">
                <a16:creationId xmlns:a16="http://schemas.microsoft.com/office/drawing/2014/main" id="{6D8F2493-BBDD-41A3-AA09-566095773C77}"/>
              </a:ext>
            </a:extLst>
          </p:cNvPr>
          <p:cNvSpPr/>
          <p:nvPr/>
        </p:nvSpPr>
        <p:spPr>
          <a:xfrm>
            <a:off x="2097678" y="6401691"/>
            <a:ext cx="2005998" cy="363946"/>
          </a:xfrm>
          <a:prstGeom prst="rect">
            <a:avLst/>
          </a:prstGeom>
        </p:spPr>
        <p:txBody>
          <a:bodyPr wrap="none">
            <a:spAutoFit/>
          </a:bodyPr>
          <a:lstStyle/>
          <a:p>
            <a:r>
              <a:rPr lang="en-US" altLang="zh-CN" dirty="0"/>
              <a:t>[</a:t>
            </a:r>
            <a:r>
              <a:rPr lang="en-US" altLang="zh-CN" dirty="0" err="1"/>
              <a:t>Rakin</a:t>
            </a:r>
            <a:r>
              <a:rPr lang="en-US" altLang="zh-CN" dirty="0"/>
              <a:t> ICCV2019] </a:t>
            </a:r>
            <a:endParaRPr lang="en-US" dirty="0"/>
          </a:p>
        </p:txBody>
      </p:sp>
    </p:spTree>
    <p:extLst>
      <p:ext uri="{BB962C8B-B14F-4D97-AF65-F5344CB8AC3E}">
        <p14:creationId xmlns:p14="http://schemas.microsoft.com/office/powerpoint/2010/main" val="211946039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FC354-F629-4B0C-85C3-248A18D50D65}"/>
              </a:ext>
            </a:extLst>
          </p:cNvPr>
          <p:cNvSpPr>
            <a:spLocks noGrp="1"/>
          </p:cNvSpPr>
          <p:nvPr>
            <p:ph type="title"/>
          </p:nvPr>
        </p:nvSpPr>
        <p:spPr>
          <a:xfrm>
            <a:off x="376808" y="2025650"/>
            <a:ext cx="4675957" cy="1107996"/>
          </a:xfrm>
        </p:spPr>
        <p:txBody>
          <a:bodyPr/>
          <a:lstStyle/>
          <a:p>
            <a:r>
              <a:rPr lang="zh-CN" altLang="en-US" dirty="0"/>
              <a:t>保密性 </a:t>
            </a:r>
            <a:r>
              <a:rPr lang="en-US" altLang="zh-CN" dirty="0"/>
              <a:t>(</a:t>
            </a:r>
            <a:r>
              <a:rPr lang="en-US" dirty="0"/>
              <a:t>Confidentiality</a:t>
            </a:r>
            <a:r>
              <a:rPr lang="en-US" altLang="zh-CN" dirty="0"/>
              <a:t>)</a:t>
            </a:r>
            <a:endParaRPr lang="en-US" dirty="0"/>
          </a:p>
        </p:txBody>
      </p:sp>
      <p:sp>
        <p:nvSpPr>
          <p:cNvPr id="3" name="Text Placeholder 2">
            <a:extLst>
              <a:ext uri="{FF2B5EF4-FFF2-40B4-BE49-F238E27FC236}">
                <a16:creationId xmlns:a16="http://schemas.microsoft.com/office/drawing/2014/main" id="{76911BFB-2317-4CE7-81BE-BA1B6E1185BB}"/>
              </a:ext>
            </a:extLst>
          </p:cNvPr>
          <p:cNvSpPr>
            <a:spLocks noGrp="1"/>
          </p:cNvSpPr>
          <p:nvPr>
            <p:ph type="body" sz="quarter" idx="10"/>
          </p:nvPr>
        </p:nvSpPr>
        <p:spPr>
          <a:xfrm>
            <a:off x="376808" y="3526113"/>
            <a:ext cx="4675957" cy="2893100"/>
          </a:xfrm>
        </p:spPr>
        <p:txBody>
          <a:bodyPr/>
          <a:lstStyle/>
          <a:p>
            <a:pPr marL="342900" indent="-342900">
              <a:buFont typeface="Arial" panose="020B0604020202020204" pitchFamily="34" charset="0"/>
              <a:buChar char="•"/>
            </a:pPr>
            <a:r>
              <a:rPr lang="zh-CN" altLang="en-US" dirty="0"/>
              <a:t>数据保密性 </a:t>
            </a:r>
            <a:r>
              <a:rPr lang="en-US" altLang="zh-CN" dirty="0"/>
              <a:t>(Data Confidentiality)</a:t>
            </a:r>
          </a:p>
          <a:p>
            <a:pPr marL="571500" lvl="1" indent="-342900">
              <a:buFont typeface="Arial" panose="020B0604020202020204" pitchFamily="34" charset="0"/>
              <a:buChar char="•"/>
            </a:pPr>
            <a:r>
              <a:rPr lang="zh-CN" altLang="en-US" dirty="0"/>
              <a:t>模型反转攻击</a:t>
            </a:r>
            <a:endParaRPr lang="en-US" altLang="zh-CN" dirty="0"/>
          </a:p>
          <a:p>
            <a:pPr marL="571500" lvl="1" indent="-342900">
              <a:buFont typeface="Arial" panose="020B0604020202020204" pitchFamily="34" charset="0"/>
              <a:buChar char="•"/>
            </a:pPr>
            <a:r>
              <a:rPr lang="zh-CN" altLang="en-US" dirty="0"/>
              <a:t>差分隐私</a:t>
            </a:r>
            <a:endParaRPr lang="en-US" altLang="zh-CN" dirty="0"/>
          </a:p>
          <a:p>
            <a:pPr marL="571500" lvl="1" indent="-342900">
              <a:buFont typeface="Arial" panose="020B0604020202020204" pitchFamily="34" charset="0"/>
              <a:buChar char="•"/>
            </a:pPr>
            <a:r>
              <a:rPr lang="zh-CN" altLang="en-US" dirty="0"/>
              <a:t>联邦学习</a:t>
            </a:r>
            <a:endParaRPr lang="en-US" altLang="zh-CN" dirty="0"/>
          </a:p>
          <a:p>
            <a:pPr marL="342900" indent="-342900">
              <a:buFont typeface="Arial" panose="020B0604020202020204" pitchFamily="34" charset="0"/>
              <a:buChar char="•"/>
            </a:pPr>
            <a:r>
              <a:rPr lang="zh-CN" altLang="en-US" dirty="0"/>
              <a:t>模型保密性 </a:t>
            </a:r>
            <a:r>
              <a:rPr lang="en-US" altLang="zh-CN" dirty="0"/>
              <a:t>(Model Confidentiality)</a:t>
            </a:r>
          </a:p>
          <a:p>
            <a:pPr marL="571500" lvl="1" indent="-342900">
              <a:buFont typeface="Arial" panose="020B0604020202020204" pitchFamily="34" charset="0"/>
              <a:buChar char="•"/>
            </a:pPr>
            <a:r>
              <a:rPr lang="zh-CN" altLang="en-US" dirty="0"/>
              <a:t>模型窃取攻击</a:t>
            </a:r>
            <a:endParaRPr lang="en-US" altLang="zh-CN" dirty="0"/>
          </a:p>
          <a:p>
            <a:pPr marL="571500" lvl="1" indent="-342900">
              <a:buFont typeface="Arial" panose="020B0604020202020204" pitchFamily="34" charset="0"/>
              <a:buChar char="•"/>
            </a:pPr>
            <a:r>
              <a:rPr lang="zh-CN" altLang="en-US" dirty="0"/>
              <a:t>模型版权保护</a:t>
            </a:r>
            <a:endParaRPr lang="en-US" altLang="zh-CN" dirty="0"/>
          </a:p>
          <a:p>
            <a:pPr marL="571500" lvl="1" indent="-342900">
              <a:buFont typeface="Arial" panose="020B0604020202020204" pitchFamily="34" charset="0"/>
              <a:buChar char="•"/>
            </a:pPr>
            <a:endParaRPr lang="en-US" dirty="0"/>
          </a:p>
        </p:txBody>
      </p:sp>
      <p:pic>
        <p:nvPicPr>
          <p:cNvPr id="10" name="Picture Placeholder 9" descr="A picture containing computer, clock&#10;&#10;Description automatically generated">
            <a:extLst>
              <a:ext uri="{FF2B5EF4-FFF2-40B4-BE49-F238E27FC236}">
                <a16:creationId xmlns:a16="http://schemas.microsoft.com/office/drawing/2014/main" id="{42302234-17CD-4FB7-9002-FF8B0D1BC25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9931" r="19931"/>
          <a:stretch>
            <a:fillRect/>
          </a:stretch>
        </p:blipFill>
        <p:spPr/>
      </p:pic>
    </p:spTree>
    <p:extLst>
      <p:ext uri="{BB962C8B-B14F-4D97-AF65-F5344CB8AC3E}">
        <p14:creationId xmlns:p14="http://schemas.microsoft.com/office/powerpoint/2010/main" val="409768120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8F5341E-D1ED-4E1F-8C2A-EC56538774F0}"/>
              </a:ext>
            </a:extLst>
          </p:cNvPr>
          <p:cNvPicPr>
            <a:picLocks noChangeAspect="1"/>
          </p:cNvPicPr>
          <p:nvPr/>
        </p:nvPicPr>
        <p:blipFill>
          <a:blip r:embed="rId3"/>
          <a:stretch>
            <a:fillRect/>
          </a:stretch>
        </p:blipFill>
        <p:spPr>
          <a:xfrm>
            <a:off x="5806952" y="3539873"/>
            <a:ext cx="5969410" cy="3168073"/>
          </a:xfrm>
          <a:prstGeom prst="rect">
            <a:avLst/>
          </a:prstGeom>
        </p:spPr>
      </p:pic>
      <p:sp>
        <p:nvSpPr>
          <p:cNvPr id="4" name="Title 3">
            <a:extLst>
              <a:ext uri="{FF2B5EF4-FFF2-40B4-BE49-F238E27FC236}">
                <a16:creationId xmlns:a16="http://schemas.microsoft.com/office/drawing/2014/main" id="{81136C90-8611-4B9D-950C-8773ABE12F22}"/>
              </a:ext>
            </a:extLst>
          </p:cNvPr>
          <p:cNvSpPr>
            <a:spLocks noGrp="1"/>
          </p:cNvSpPr>
          <p:nvPr>
            <p:ph type="title"/>
          </p:nvPr>
        </p:nvSpPr>
        <p:spPr/>
        <p:txBody>
          <a:bodyPr/>
          <a:lstStyle/>
          <a:p>
            <a:r>
              <a:rPr lang="zh-CN" altLang="en-US" dirty="0"/>
              <a:t>模型反转攻击 </a:t>
            </a:r>
            <a:r>
              <a:rPr lang="en-US" altLang="zh-CN" dirty="0"/>
              <a:t>(model inversion attack)</a:t>
            </a:r>
            <a:endParaRPr lang="en-US" dirty="0"/>
          </a:p>
        </p:txBody>
      </p:sp>
      <p:sp>
        <p:nvSpPr>
          <p:cNvPr id="5" name="Text Placeholder 4">
            <a:extLst>
              <a:ext uri="{FF2B5EF4-FFF2-40B4-BE49-F238E27FC236}">
                <a16:creationId xmlns:a16="http://schemas.microsoft.com/office/drawing/2014/main" id="{6A28FCC3-01B0-492F-B5CF-498349FAAD13}"/>
              </a:ext>
            </a:extLst>
          </p:cNvPr>
          <p:cNvSpPr>
            <a:spLocks noGrp="1"/>
          </p:cNvSpPr>
          <p:nvPr>
            <p:ph type="body" sz="quarter" idx="10"/>
          </p:nvPr>
        </p:nvSpPr>
        <p:spPr>
          <a:xfrm>
            <a:off x="584200" y="1435497"/>
            <a:ext cx="11018520" cy="369332"/>
          </a:xfrm>
        </p:spPr>
        <p:txBody>
          <a:bodyPr/>
          <a:lstStyle/>
          <a:p>
            <a:r>
              <a:rPr lang="zh-CN" altLang="en-US" sz="2400" dirty="0"/>
              <a:t>攻击者可以基于模型推断出训练数据中的一些隐私特性</a:t>
            </a:r>
            <a:r>
              <a:rPr lang="en-US" altLang="zh-CN" sz="2400" dirty="0"/>
              <a:t> [</a:t>
            </a:r>
            <a:r>
              <a:rPr lang="en-US" altLang="zh-CN" sz="2400" dirty="0" err="1"/>
              <a:t>Fredrikson</a:t>
            </a:r>
            <a:r>
              <a:rPr lang="en-US" altLang="zh-CN" sz="2400" dirty="0"/>
              <a:t> Security2014]</a:t>
            </a:r>
          </a:p>
        </p:txBody>
      </p:sp>
      <p:pic>
        <p:nvPicPr>
          <p:cNvPr id="2" name="Picture 1">
            <a:extLst>
              <a:ext uri="{FF2B5EF4-FFF2-40B4-BE49-F238E27FC236}">
                <a16:creationId xmlns:a16="http://schemas.microsoft.com/office/drawing/2014/main" id="{C49F2C58-E558-4F8B-8664-676828BD81B4}"/>
              </a:ext>
            </a:extLst>
          </p:cNvPr>
          <p:cNvPicPr>
            <a:picLocks noChangeAspect="1"/>
          </p:cNvPicPr>
          <p:nvPr/>
        </p:nvPicPr>
        <p:blipFill>
          <a:blip r:embed="rId4"/>
          <a:stretch>
            <a:fillRect/>
          </a:stretch>
        </p:blipFill>
        <p:spPr>
          <a:xfrm>
            <a:off x="5874328" y="2191859"/>
            <a:ext cx="5939657" cy="968253"/>
          </a:xfrm>
          <a:prstGeom prst="rect">
            <a:avLst/>
          </a:prstGeom>
        </p:spPr>
      </p:pic>
      <p:pic>
        <p:nvPicPr>
          <p:cNvPr id="3" name="Picture 2">
            <a:extLst>
              <a:ext uri="{FF2B5EF4-FFF2-40B4-BE49-F238E27FC236}">
                <a16:creationId xmlns:a16="http://schemas.microsoft.com/office/drawing/2014/main" id="{975BB3B9-888E-4713-B184-9FFDB52918E6}"/>
              </a:ext>
            </a:extLst>
          </p:cNvPr>
          <p:cNvPicPr>
            <a:picLocks noChangeAspect="1"/>
          </p:cNvPicPr>
          <p:nvPr/>
        </p:nvPicPr>
        <p:blipFill>
          <a:blip r:embed="rId5"/>
          <a:stretch>
            <a:fillRect/>
          </a:stretch>
        </p:blipFill>
        <p:spPr>
          <a:xfrm>
            <a:off x="584200" y="1908192"/>
            <a:ext cx="4961999" cy="1646029"/>
          </a:xfrm>
          <a:prstGeom prst="rect">
            <a:avLst/>
          </a:prstGeom>
        </p:spPr>
      </p:pic>
      <p:pic>
        <p:nvPicPr>
          <p:cNvPr id="6" name="Picture 5">
            <a:extLst>
              <a:ext uri="{FF2B5EF4-FFF2-40B4-BE49-F238E27FC236}">
                <a16:creationId xmlns:a16="http://schemas.microsoft.com/office/drawing/2014/main" id="{0B7E5750-2D50-4D5A-BE6A-93921358E4BD}"/>
              </a:ext>
            </a:extLst>
          </p:cNvPr>
          <p:cNvPicPr>
            <a:picLocks noChangeAspect="1"/>
          </p:cNvPicPr>
          <p:nvPr/>
        </p:nvPicPr>
        <p:blipFill>
          <a:blip r:embed="rId6"/>
          <a:stretch>
            <a:fillRect/>
          </a:stretch>
        </p:blipFill>
        <p:spPr>
          <a:xfrm>
            <a:off x="415638" y="3472629"/>
            <a:ext cx="886691" cy="1320502"/>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26B6D9B-08CE-4252-B0AD-AE4DE39CBF4B}"/>
                  </a:ext>
                </a:extLst>
              </p:cNvPr>
              <p:cNvSpPr txBox="1"/>
              <p:nvPr/>
            </p:nvSpPr>
            <p:spPr>
              <a:xfrm>
                <a:off x="1438804" y="3671215"/>
                <a:ext cx="4435524" cy="923330"/>
              </a:xfrm>
              <a:prstGeom prst="rect">
                <a:avLst/>
              </a:prstGeom>
              <a:noFill/>
            </p:spPr>
            <p:txBody>
              <a:bodyPr wrap="square" lIns="0" tIns="0" rIns="0" bIns="0" rtlCol="0">
                <a:spAutoFit/>
              </a:bodyPr>
              <a:lstStyle/>
              <a:p>
                <a:pPr algn="l"/>
                <a:r>
                  <a:rPr lang="zh-CN" altLang="en-US" sz="2000" dirty="0">
                    <a:gradFill>
                      <a:gsLst>
                        <a:gs pos="2917">
                          <a:schemeClr val="tx1"/>
                        </a:gs>
                        <a:gs pos="30000">
                          <a:schemeClr val="tx1"/>
                        </a:gs>
                      </a:gsLst>
                      <a:lin ang="5400000" scaled="0"/>
                    </a:gradFill>
                  </a:rPr>
                  <a:t>攻击者知道病人的基本信息和预测结果（药物剂量），且可以无限次调用模型</a:t>
                </a:r>
                <a14:m>
                  <m:oMath xmlns:m="http://schemas.openxmlformats.org/officeDocument/2006/math">
                    <m:r>
                      <a:rPr lang="en-US" altLang="zh-CN" sz="2000" i="1" dirty="0" smtClean="0">
                        <a:gradFill>
                          <a:gsLst>
                            <a:gs pos="2917">
                              <a:schemeClr val="tx1"/>
                            </a:gs>
                            <a:gs pos="30000">
                              <a:schemeClr val="tx1"/>
                            </a:gs>
                          </a:gsLst>
                          <a:lin ang="5400000" scaled="0"/>
                        </a:gradFill>
                        <a:latin typeface="Cambria Math" panose="02040503050406030204" pitchFamily="18" charset="0"/>
                      </a:rPr>
                      <m:t>𝑓</m:t>
                    </m:r>
                    <m:r>
                      <a:rPr lang="en-US" altLang="zh-CN" sz="2000" i="1" dirty="0" smtClean="0">
                        <a:gradFill>
                          <a:gsLst>
                            <a:gs pos="2917">
                              <a:schemeClr val="tx1"/>
                            </a:gs>
                            <a:gs pos="30000">
                              <a:schemeClr val="tx1"/>
                            </a:gs>
                          </a:gsLst>
                          <a:lin ang="5400000" scaled="0"/>
                        </a:gradFill>
                        <a:latin typeface="Cambria Math" panose="02040503050406030204" pitchFamily="18" charset="0"/>
                      </a:rPr>
                      <m:t>(</m:t>
                    </m:r>
                    <m:r>
                      <a:rPr lang="en-US" altLang="zh-CN" sz="2000" i="1" dirty="0" smtClean="0">
                        <a:gradFill>
                          <a:gsLst>
                            <a:gs pos="2917">
                              <a:schemeClr val="tx1"/>
                            </a:gs>
                            <a:gs pos="30000">
                              <a:schemeClr val="tx1"/>
                            </a:gs>
                          </a:gsLst>
                          <a:lin ang="5400000" scaled="0"/>
                        </a:gradFill>
                        <a:latin typeface="Cambria Math" panose="02040503050406030204" pitchFamily="18" charset="0"/>
                      </a:rPr>
                      <m:t>𝑥</m:t>
                    </m:r>
                    <m:r>
                      <a:rPr lang="en-US" altLang="zh-CN" sz="2000" i="1" dirty="0" smtClean="0">
                        <a:gradFill>
                          <a:gsLst>
                            <a:gs pos="2917">
                              <a:schemeClr val="tx1"/>
                            </a:gs>
                            <a:gs pos="30000">
                              <a:schemeClr val="tx1"/>
                            </a:gs>
                          </a:gsLst>
                          <a:lin ang="5400000" scaled="0"/>
                        </a:gradFill>
                        <a:latin typeface="Cambria Math" panose="02040503050406030204" pitchFamily="18" charset="0"/>
                      </a:rPr>
                      <m:t>)</m:t>
                    </m:r>
                  </m:oMath>
                </a14:m>
                <a:r>
                  <a:rPr lang="zh-CN" altLang="en-US" sz="2000" dirty="0">
                    <a:gradFill>
                      <a:gsLst>
                        <a:gs pos="2917">
                          <a:schemeClr val="tx1"/>
                        </a:gs>
                        <a:gs pos="30000">
                          <a:schemeClr val="tx1"/>
                        </a:gs>
                      </a:gsLst>
                      <a:lin ang="5400000" scaled="0"/>
                    </a:gradFill>
                  </a:rPr>
                  <a:t>。目的是推断病人的基因标记。</a:t>
                </a:r>
                <a:endParaRPr lang="en-US" sz="2000" dirty="0">
                  <a:gradFill>
                    <a:gsLst>
                      <a:gs pos="2917">
                        <a:schemeClr val="tx1"/>
                      </a:gs>
                      <a:gs pos="30000">
                        <a:schemeClr val="tx1"/>
                      </a:gs>
                    </a:gsLst>
                    <a:lin ang="5400000" scaled="0"/>
                  </a:gradFill>
                </a:endParaRPr>
              </a:p>
            </p:txBody>
          </p:sp>
        </mc:Choice>
        <mc:Fallback xmlns="">
          <p:sp>
            <p:nvSpPr>
              <p:cNvPr id="7" name="TextBox 6">
                <a:extLst>
                  <a:ext uri="{FF2B5EF4-FFF2-40B4-BE49-F238E27FC236}">
                    <a16:creationId xmlns:a16="http://schemas.microsoft.com/office/drawing/2014/main" id="{C26B6D9B-08CE-4252-B0AD-AE4DE39CBF4B}"/>
                  </a:ext>
                </a:extLst>
              </p:cNvPr>
              <p:cNvSpPr txBox="1">
                <a:spLocks noRot="1" noChangeAspect="1" noMove="1" noResize="1" noEditPoints="1" noAdjustHandles="1" noChangeArrowheads="1" noChangeShapeType="1" noTextEdit="1"/>
              </p:cNvSpPr>
              <p:nvPr/>
            </p:nvSpPr>
            <p:spPr>
              <a:xfrm>
                <a:off x="1438804" y="3671215"/>
                <a:ext cx="4435524" cy="923330"/>
              </a:xfrm>
              <a:prstGeom prst="rect">
                <a:avLst/>
              </a:prstGeom>
              <a:blipFill>
                <a:blip r:embed="rId7"/>
                <a:stretch>
                  <a:fillRect l="-137"/>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E62C80F6-CD93-41AA-8E09-5B3E89ECDFD7}"/>
              </a:ext>
            </a:extLst>
          </p:cNvPr>
          <p:cNvPicPr>
            <a:picLocks noChangeAspect="1"/>
          </p:cNvPicPr>
          <p:nvPr/>
        </p:nvPicPr>
        <p:blipFill>
          <a:blip r:embed="rId8"/>
          <a:stretch>
            <a:fillRect/>
          </a:stretch>
        </p:blipFill>
        <p:spPr>
          <a:xfrm>
            <a:off x="1099300" y="4711539"/>
            <a:ext cx="4446899" cy="1996407"/>
          </a:xfrm>
          <a:prstGeom prst="rect">
            <a:avLst/>
          </a:prstGeom>
        </p:spPr>
      </p:pic>
      <p:sp>
        <p:nvSpPr>
          <p:cNvPr id="10" name="Rectangle 9">
            <a:extLst>
              <a:ext uri="{FF2B5EF4-FFF2-40B4-BE49-F238E27FC236}">
                <a16:creationId xmlns:a16="http://schemas.microsoft.com/office/drawing/2014/main" id="{EF7D344E-133F-44CF-8E5D-E12A6CE5129B}"/>
              </a:ext>
            </a:extLst>
          </p:cNvPr>
          <p:cNvSpPr/>
          <p:nvPr/>
        </p:nvSpPr>
        <p:spPr>
          <a:xfrm>
            <a:off x="10188385" y="81702"/>
            <a:ext cx="1907894" cy="338554"/>
          </a:xfrm>
          <a:prstGeom prst="rect">
            <a:avLst/>
          </a:prstGeom>
        </p:spPr>
        <p:txBody>
          <a:bodyPr wrap="none">
            <a:spAutoFit/>
          </a:bodyPr>
          <a:lstStyle/>
          <a:p>
            <a:pPr algn="r"/>
            <a:r>
              <a:rPr lang="zh-CN" altLang="en-US" sz="1600" dirty="0">
                <a:solidFill>
                  <a:schemeClr val="bg2">
                    <a:lumMod val="50000"/>
                  </a:schemeClr>
                </a:solidFill>
              </a:rPr>
              <a:t>保密性</a:t>
            </a:r>
            <a:r>
              <a:rPr lang="en-US" altLang="zh-CN" sz="1600" dirty="0">
                <a:solidFill>
                  <a:schemeClr val="bg2">
                    <a:lumMod val="50000"/>
                  </a:schemeClr>
                </a:solidFill>
              </a:rPr>
              <a:t>-</a:t>
            </a:r>
            <a:r>
              <a:rPr lang="zh-CN" altLang="en-US" sz="1600" dirty="0">
                <a:solidFill>
                  <a:schemeClr val="bg2">
                    <a:lumMod val="50000"/>
                  </a:schemeClr>
                </a:solidFill>
              </a:rPr>
              <a:t>数据保密性</a:t>
            </a:r>
            <a:endParaRPr lang="en-US" sz="1600" dirty="0">
              <a:solidFill>
                <a:schemeClr val="bg2">
                  <a:lumMod val="50000"/>
                </a:schemeClr>
              </a:solidFill>
            </a:endParaRPr>
          </a:p>
        </p:txBody>
      </p:sp>
    </p:spTree>
    <p:extLst>
      <p:ext uri="{BB962C8B-B14F-4D97-AF65-F5344CB8AC3E}">
        <p14:creationId xmlns:p14="http://schemas.microsoft.com/office/powerpoint/2010/main" val="394769323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B7A448-C643-4528-81B8-5B84AAF9F307}"/>
              </a:ext>
            </a:extLst>
          </p:cNvPr>
          <p:cNvPicPr>
            <a:picLocks noChangeAspect="1"/>
          </p:cNvPicPr>
          <p:nvPr/>
        </p:nvPicPr>
        <p:blipFill>
          <a:blip r:embed="rId3"/>
          <a:stretch>
            <a:fillRect/>
          </a:stretch>
        </p:blipFill>
        <p:spPr>
          <a:xfrm>
            <a:off x="712017" y="3881954"/>
            <a:ext cx="4163850" cy="2250991"/>
          </a:xfrm>
          <a:prstGeom prst="rect">
            <a:avLst/>
          </a:prstGeom>
        </p:spPr>
      </p:pic>
      <p:sp>
        <p:nvSpPr>
          <p:cNvPr id="2" name="Title 1">
            <a:extLst>
              <a:ext uri="{FF2B5EF4-FFF2-40B4-BE49-F238E27FC236}">
                <a16:creationId xmlns:a16="http://schemas.microsoft.com/office/drawing/2014/main" id="{82B57174-4E79-4D5D-8AB7-9622340AAAA1}"/>
              </a:ext>
            </a:extLst>
          </p:cNvPr>
          <p:cNvSpPr>
            <a:spLocks noGrp="1"/>
          </p:cNvSpPr>
          <p:nvPr>
            <p:ph type="title"/>
          </p:nvPr>
        </p:nvSpPr>
        <p:spPr/>
        <p:txBody>
          <a:bodyPr/>
          <a:lstStyle/>
          <a:p>
            <a:r>
              <a:rPr lang="zh-CN" altLang="en-US" dirty="0"/>
              <a:t>模型反转攻击 </a:t>
            </a:r>
            <a:r>
              <a:rPr lang="en-US" altLang="zh-CN" dirty="0"/>
              <a:t>(cont.)</a:t>
            </a:r>
            <a:endParaRPr lang="en-US" dirty="0"/>
          </a:p>
        </p:txBody>
      </p:sp>
      <p:sp>
        <p:nvSpPr>
          <p:cNvPr id="3" name="Text Placeholder 2">
            <a:extLst>
              <a:ext uri="{FF2B5EF4-FFF2-40B4-BE49-F238E27FC236}">
                <a16:creationId xmlns:a16="http://schemas.microsoft.com/office/drawing/2014/main" id="{6E8F9ED6-DF86-4019-8610-4248D2EB2D07}"/>
              </a:ext>
            </a:extLst>
          </p:cNvPr>
          <p:cNvSpPr>
            <a:spLocks noGrp="1"/>
          </p:cNvSpPr>
          <p:nvPr>
            <p:ph type="body" sz="quarter" idx="10"/>
          </p:nvPr>
        </p:nvSpPr>
        <p:spPr>
          <a:xfrm>
            <a:off x="584200" y="1435497"/>
            <a:ext cx="11018520" cy="430887"/>
          </a:xfrm>
        </p:spPr>
        <p:txBody>
          <a:bodyPr/>
          <a:lstStyle/>
          <a:p>
            <a:r>
              <a:rPr lang="zh-CN" altLang="en-US" dirty="0"/>
              <a:t>攻击者可以从人脸识别模型中恢复出人脸。</a:t>
            </a:r>
            <a:r>
              <a:rPr lang="en-US" altLang="zh-CN" dirty="0"/>
              <a:t>[</a:t>
            </a:r>
            <a:r>
              <a:rPr lang="en-US" dirty="0" err="1"/>
              <a:t>Fredrikson</a:t>
            </a:r>
            <a:r>
              <a:rPr lang="en-US" dirty="0"/>
              <a:t> CCS2015</a:t>
            </a:r>
            <a:r>
              <a:rPr lang="en-US" altLang="zh-CN" dirty="0"/>
              <a:t>]</a:t>
            </a:r>
            <a:endParaRPr lang="en-US" dirty="0"/>
          </a:p>
        </p:txBody>
      </p:sp>
      <p:pic>
        <p:nvPicPr>
          <p:cNvPr id="4" name="Picture 3">
            <a:extLst>
              <a:ext uri="{FF2B5EF4-FFF2-40B4-BE49-F238E27FC236}">
                <a16:creationId xmlns:a16="http://schemas.microsoft.com/office/drawing/2014/main" id="{3D4EC4CD-C78F-4544-B622-E8DB9720D7E0}"/>
              </a:ext>
            </a:extLst>
          </p:cNvPr>
          <p:cNvPicPr>
            <a:picLocks noChangeAspect="1"/>
          </p:cNvPicPr>
          <p:nvPr/>
        </p:nvPicPr>
        <p:blipFill>
          <a:blip r:embed="rId4"/>
          <a:stretch>
            <a:fillRect/>
          </a:stretch>
        </p:blipFill>
        <p:spPr>
          <a:xfrm>
            <a:off x="7801601" y="3334397"/>
            <a:ext cx="4038600" cy="2390775"/>
          </a:xfrm>
          <a:prstGeom prst="rect">
            <a:avLst/>
          </a:prstGeom>
        </p:spPr>
      </p:pic>
      <p:pic>
        <p:nvPicPr>
          <p:cNvPr id="6" name="Picture 5">
            <a:extLst>
              <a:ext uri="{FF2B5EF4-FFF2-40B4-BE49-F238E27FC236}">
                <a16:creationId xmlns:a16="http://schemas.microsoft.com/office/drawing/2014/main" id="{0103D799-C1C8-42BC-813A-4AF3728CFD1F}"/>
              </a:ext>
            </a:extLst>
          </p:cNvPr>
          <p:cNvPicPr>
            <a:picLocks noChangeAspect="1"/>
          </p:cNvPicPr>
          <p:nvPr/>
        </p:nvPicPr>
        <p:blipFill>
          <a:blip r:embed="rId5"/>
          <a:stretch>
            <a:fillRect/>
          </a:stretch>
        </p:blipFill>
        <p:spPr>
          <a:xfrm>
            <a:off x="351799" y="2487818"/>
            <a:ext cx="886691" cy="1320502"/>
          </a:xfrm>
          <a:prstGeom prst="rect">
            <a:avLst/>
          </a:prstGeom>
        </p:spPr>
      </p:pic>
      <p:sp>
        <p:nvSpPr>
          <p:cNvPr id="7" name="TextBox 6">
            <a:extLst>
              <a:ext uri="{FF2B5EF4-FFF2-40B4-BE49-F238E27FC236}">
                <a16:creationId xmlns:a16="http://schemas.microsoft.com/office/drawing/2014/main" id="{5A43C6A6-18CA-4361-BFC2-81DCA68BF9F5}"/>
              </a:ext>
            </a:extLst>
          </p:cNvPr>
          <p:cNvSpPr txBox="1"/>
          <p:nvPr/>
        </p:nvSpPr>
        <p:spPr>
          <a:xfrm>
            <a:off x="1438803" y="2156446"/>
            <a:ext cx="6042651" cy="1231106"/>
          </a:xfrm>
          <a:prstGeom prst="rect">
            <a:avLst/>
          </a:prstGeom>
          <a:noFill/>
        </p:spPr>
        <p:txBody>
          <a:bodyPr wrap="square" lIns="0" tIns="0" rIns="0" bIns="0" rtlCol="0">
            <a:spAutoFit/>
          </a:bodyPr>
          <a:lstStyle/>
          <a:p>
            <a:pPr algn="l"/>
            <a:r>
              <a:rPr lang="zh-CN" altLang="en-US" sz="2000" dirty="0">
                <a:gradFill>
                  <a:gsLst>
                    <a:gs pos="2917">
                      <a:schemeClr val="tx1"/>
                    </a:gs>
                    <a:gs pos="30000">
                      <a:schemeClr val="tx1"/>
                    </a:gs>
                  </a:gsLst>
                  <a:lin ang="5400000" scaled="0"/>
                </a:gradFill>
              </a:rPr>
              <a:t>人脸识别模型</a:t>
            </a:r>
            <a:r>
              <a:rPr lang="en-US" altLang="zh-CN" sz="2000" dirty="0">
                <a:gradFill>
                  <a:gsLst>
                    <a:gs pos="2917">
                      <a:schemeClr val="tx1"/>
                    </a:gs>
                    <a:gs pos="30000">
                      <a:schemeClr val="tx1"/>
                    </a:gs>
                  </a:gsLst>
                  <a:lin ang="5400000" scaled="0"/>
                </a:gradFill>
              </a:rPr>
              <a:t>f</a:t>
            </a:r>
            <a:r>
              <a:rPr lang="zh-CN" altLang="en-US" sz="2000" dirty="0">
                <a:gradFill>
                  <a:gsLst>
                    <a:gs pos="2917">
                      <a:schemeClr val="tx1"/>
                    </a:gs>
                    <a:gs pos="30000">
                      <a:schemeClr val="tx1"/>
                    </a:gs>
                  </a:gsLst>
                  <a:lin ang="5400000" scaled="0"/>
                </a:gradFill>
              </a:rPr>
              <a:t>：输入人脸图片，输出</a:t>
            </a:r>
            <a:r>
              <a:rPr lang="en-US" altLang="zh-CN" sz="2000" dirty="0">
                <a:gradFill>
                  <a:gsLst>
                    <a:gs pos="2917">
                      <a:schemeClr val="tx1"/>
                    </a:gs>
                    <a:gs pos="30000">
                      <a:schemeClr val="tx1"/>
                    </a:gs>
                  </a:gsLst>
                  <a:lin ang="5400000" scaled="0"/>
                </a:gradFill>
              </a:rPr>
              <a:t>label</a:t>
            </a:r>
            <a:r>
              <a:rPr lang="zh-CN" altLang="en-US" sz="2000" dirty="0">
                <a:gradFill>
                  <a:gsLst>
                    <a:gs pos="2917">
                      <a:schemeClr val="tx1"/>
                    </a:gs>
                    <a:gs pos="30000">
                      <a:schemeClr val="tx1"/>
                    </a:gs>
                  </a:gsLst>
                  <a:lin ang="5400000" scaled="0"/>
                </a:gradFill>
              </a:rPr>
              <a:t>（例如人名）</a:t>
            </a:r>
            <a:endParaRPr lang="en-US" altLang="zh-CN" sz="2000" dirty="0">
              <a:gradFill>
                <a:gsLst>
                  <a:gs pos="2917">
                    <a:schemeClr val="tx1"/>
                  </a:gs>
                  <a:gs pos="30000">
                    <a:schemeClr val="tx1"/>
                  </a:gs>
                </a:gsLst>
                <a:lin ang="5400000" scaled="0"/>
              </a:gradFill>
            </a:endParaRPr>
          </a:p>
          <a:p>
            <a:pPr algn="l"/>
            <a:endParaRPr lang="en-US" altLang="zh-CN" sz="2000" dirty="0">
              <a:gradFill>
                <a:gsLst>
                  <a:gs pos="2917">
                    <a:schemeClr val="tx1"/>
                  </a:gs>
                  <a:gs pos="30000">
                    <a:schemeClr val="tx1"/>
                  </a:gs>
                </a:gsLst>
                <a:lin ang="5400000" scaled="0"/>
              </a:gradFill>
            </a:endParaRPr>
          </a:p>
          <a:p>
            <a:pPr algn="l"/>
            <a:r>
              <a:rPr lang="zh-CN" altLang="en-US" sz="2000" dirty="0">
                <a:gradFill>
                  <a:gsLst>
                    <a:gs pos="2917">
                      <a:schemeClr val="tx1"/>
                    </a:gs>
                    <a:gs pos="30000">
                      <a:schemeClr val="tx1"/>
                    </a:gs>
                  </a:gsLst>
                  <a:lin ang="5400000" scaled="0"/>
                </a:gradFill>
              </a:rPr>
              <a:t>攻击者知道受害者的</a:t>
            </a:r>
            <a:r>
              <a:rPr lang="en-US" altLang="zh-CN" sz="2000" dirty="0">
                <a:gradFill>
                  <a:gsLst>
                    <a:gs pos="2917">
                      <a:schemeClr val="tx1"/>
                    </a:gs>
                    <a:gs pos="30000">
                      <a:schemeClr val="tx1"/>
                    </a:gs>
                  </a:gsLst>
                  <a:lin ang="5400000" scaled="0"/>
                </a:gradFill>
              </a:rPr>
              <a:t>label</a:t>
            </a:r>
            <a:r>
              <a:rPr lang="zh-CN" altLang="en-US" sz="2000" dirty="0">
                <a:gradFill>
                  <a:gsLst>
                    <a:gs pos="2917">
                      <a:schemeClr val="tx1"/>
                    </a:gs>
                    <a:gs pos="30000">
                      <a:schemeClr val="tx1"/>
                    </a:gs>
                  </a:gsLst>
                  <a:lin ang="5400000" scaled="0"/>
                </a:gradFill>
              </a:rPr>
              <a:t>，可以访问人脸识别模型。</a:t>
            </a:r>
            <a:endParaRPr lang="en-US" altLang="zh-CN" sz="2000" dirty="0">
              <a:gradFill>
                <a:gsLst>
                  <a:gs pos="2917">
                    <a:schemeClr val="tx1"/>
                  </a:gs>
                  <a:gs pos="30000">
                    <a:schemeClr val="tx1"/>
                  </a:gs>
                </a:gsLst>
                <a:lin ang="5400000" scaled="0"/>
              </a:gradFill>
            </a:endParaRPr>
          </a:p>
          <a:p>
            <a:pPr algn="l"/>
            <a:r>
              <a:rPr lang="zh-CN" altLang="en-US" sz="2000" dirty="0">
                <a:gradFill>
                  <a:gsLst>
                    <a:gs pos="2917">
                      <a:schemeClr val="tx1"/>
                    </a:gs>
                    <a:gs pos="30000">
                      <a:schemeClr val="tx1"/>
                    </a:gs>
                  </a:gsLst>
                  <a:lin ang="5400000" scaled="0"/>
                </a:gradFill>
              </a:rPr>
              <a:t>目标是根据</a:t>
            </a:r>
            <a:r>
              <a:rPr lang="en-US" altLang="zh-CN" sz="2000" dirty="0">
                <a:gradFill>
                  <a:gsLst>
                    <a:gs pos="2917">
                      <a:schemeClr val="tx1"/>
                    </a:gs>
                    <a:gs pos="30000">
                      <a:schemeClr val="tx1"/>
                    </a:gs>
                  </a:gsLst>
                  <a:lin ang="5400000" scaled="0"/>
                </a:gradFill>
              </a:rPr>
              <a:t>label</a:t>
            </a:r>
            <a:r>
              <a:rPr lang="zh-CN" altLang="en-US" sz="2000" dirty="0">
                <a:gradFill>
                  <a:gsLst>
                    <a:gs pos="2917">
                      <a:schemeClr val="tx1"/>
                    </a:gs>
                    <a:gs pos="30000">
                      <a:schemeClr val="tx1"/>
                    </a:gs>
                  </a:gsLst>
                  <a:lin ang="5400000" scaled="0"/>
                </a:gradFill>
              </a:rPr>
              <a:t>和模型重构出受害者的人脸。</a:t>
            </a:r>
            <a:endParaRPr lang="en-US" sz="2000" dirty="0">
              <a:gradFill>
                <a:gsLst>
                  <a:gs pos="2917">
                    <a:schemeClr val="tx1"/>
                  </a:gs>
                  <a:gs pos="30000">
                    <a:schemeClr val="tx1"/>
                  </a:gs>
                </a:gsLst>
                <a:lin ang="5400000" scaled="0"/>
              </a:gradFill>
            </a:endParaRPr>
          </a:p>
        </p:txBody>
      </p:sp>
      <p:sp>
        <p:nvSpPr>
          <p:cNvPr id="8" name="Callout: Line with Accent Bar 7">
            <a:extLst>
              <a:ext uri="{FF2B5EF4-FFF2-40B4-BE49-F238E27FC236}">
                <a16:creationId xmlns:a16="http://schemas.microsoft.com/office/drawing/2014/main" id="{8EBDE785-29A5-4477-8A7B-96C3159CB61D}"/>
              </a:ext>
            </a:extLst>
          </p:cNvPr>
          <p:cNvSpPr/>
          <p:nvPr/>
        </p:nvSpPr>
        <p:spPr bwMode="auto">
          <a:xfrm>
            <a:off x="5150766" y="3868989"/>
            <a:ext cx="2275272" cy="509048"/>
          </a:xfrm>
          <a:prstGeom prst="accentCallout1">
            <a:avLst>
              <a:gd name="adj1" fmla="val 50142"/>
              <a:gd name="adj2" fmla="val -3056"/>
              <a:gd name="adj3" fmla="val 114697"/>
              <a:gd name="adj4" fmla="val -66398"/>
            </a:avLst>
          </a:prstGeom>
          <a:solidFill>
            <a:schemeClr val="accent2">
              <a:lumMod val="10000"/>
              <a:lumOff val="90000"/>
            </a:schemeClr>
          </a:solidFill>
          <a:ln>
            <a:solidFill>
              <a:schemeClr val="accent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zh-CN" altLang="en-US" sz="1600" dirty="0">
                <a:solidFill>
                  <a:schemeClr val="tx1"/>
                </a:solidFill>
                <a:ea typeface="Segoe UI" pitchFamily="34" charset="0"/>
                <a:cs typeface="Segoe UI" pitchFamily="34" charset="0"/>
              </a:rPr>
              <a:t>根据</a:t>
            </a:r>
            <a:r>
              <a:rPr lang="en-US" altLang="zh-CN" sz="1600" dirty="0">
                <a:solidFill>
                  <a:schemeClr val="tx1"/>
                </a:solidFill>
                <a:ea typeface="Segoe UI" pitchFamily="34" charset="0"/>
                <a:cs typeface="Segoe UI" pitchFamily="34" charset="0"/>
              </a:rPr>
              <a:t>f</a:t>
            </a:r>
            <a:r>
              <a:rPr lang="zh-CN" altLang="en-US" sz="1600" dirty="0">
                <a:solidFill>
                  <a:schemeClr val="tx1"/>
                </a:solidFill>
                <a:ea typeface="Segoe UI" pitchFamily="34" charset="0"/>
                <a:cs typeface="Segoe UI" pitchFamily="34" charset="0"/>
              </a:rPr>
              <a:t>构造代价函数</a:t>
            </a:r>
            <a:r>
              <a:rPr lang="en-US" altLang="zh-CN" sz="1600" dirty="0">
                <a:solidFill>
                  <a:schemeClr val="tx1"/>
                </a:solidFill>
                <a:ea typeface="Segoe UI" pitchFamily="34" charset="0"/>
                <a:cs typeface="Segoe UI" pitchFamily="34" charset="0"/>
              </a:rPr>
              <a:t>c</a:t>
            </a:r>
            <a:endParaRPr lang="en-US" sz="1600" dirty="0">
              <a:solidFill>
                <a:schemeClr val="tx1"/>
              </a:solidFill>
              <a:ea typeface="Segoe UI" pitchFamily="34" charset="0"/>
              <a:cs typeface="Segoe UI" pitchFamily="34" charset="0"/>
            </a:endParaRPr>
          </a:p>
        </p:txBody>
      </p:sp>
      <p:sp>
        <p:nvSpPr>
          <p:cNvPr id="11" name="Callout: Line with Accent Bar 10">
            <a:extLst>
              <a:ext uri="{FF2B5EF4-FFF2-40B4-BE49-F238E27FC236}">
                <a16:creationId xmlns:a16="http://schemas.microsoft.com/office/drawing/2014/main" id="{EB02BB77-7B85-4D6C-8927-940C47081882}"/>
              </a:ext>
            </a:extLst>
          </p:cNvPr>
          <p:cNvSpPr/>
          <p:nvPr/>
        </p:nvSpPr>
        <p:spPr bwMode="auto">
          <a:xfrm>
            <a:off x="5150766" y="4604949"/>
            <a:ext cx="2275272" cy="918396"/>
          </a:xfrm>
          <a:prstGeom prst="accentCallout1">
            <a:avLst>
              <a:gd name="adj1" fmla="val 43102"/>
              <a:gd name="adj2" fmla="val -3056"/>
              <a:gd name="adj3" fmla="val 41564"/>
              <a:gd name="adj4" fmla="val -52596"/>
            </a:avLst>
          </a:prstGeom>
          <a:solidFill>
            <a:schemeClr val="accent2">
              <a:lumMod val="10000"/>
              <a:lumOff val="90000"/>
            </a:schemeClr>
          </a:solidFill>
          <a:ln>
            <a:solidFill>
              <a:schemeClr val="accent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zh-CN" altLang="en-US" sz="1600" dirty="0">
                <a:solidFill>
                  <a:schemeClr val="tx1"/>
                </a:solidFill>
                <a:ea typeface="Segoe UI" pitchFamily="34" charset="0"/>
                <a:cs typeface="Segoe UI" pitchFamily="34" charset="0"/>
              </a:rPr>
              <a:t>在样本上进行梯度下降，</a:t>
            </a:r>
            <a:r>
              <a:rPr lang="en-US" altLang="zh-CN" sz="1600" dirty="0">
                <a:solidFill>
                  <a:schemeClr val="tx1"/>
                </a:solidFill>
                <a:ea typeface="Segoe UI" pitchFamily="34" charset="0"/>
                <a:cs typeface="Segoe UI" pitchFamily="34" charset="0"/>
              </a:rPr>
              <a:t>process</a:t>
            </a:r>
            <a:r>
              <a:rPr lang="zh-CN" altLang="en-US" sz="1600" dirty="0">
                <a:solidFill>
                  <a:schemeClr val="tx1"/>
                </a:solidFill>
                <a:ea typeface="Segoe UI" pitchFamily="34" charset="0"/>
                <a:cs typeface="Segoe UI" pitchFamily="34" charset="0"/>
              </a:rPr>
              <a:t>对梯度进行修正</a:t>
            </a:r>
            <a:endParaRPr lang="en-US" sz="1600" dirty="0">
              <a:solidFill>
                <a:schemeClr val="tx1"/>
              </a:solidFill>
              <a:ea typeface="Segoe UI" pitchFamily="34" charset="0"/>
              <a:cs typeface="Segoe UI" pitchFamily="34" charset="0"/>
            </a:endParaRPr>
          </a:p>
        </p:txBody>
      </p:sp>
      <p:sp>
        <p:nvSpPr>
          <p:cNvPr id="12" name="Callout: Line with Accent Bar 11">
            <a:extLst>
              <a:ext uri="{FF2B5EF4-FFF2-40B4-BE49-F238E27FC236}">
                <a16:creationId xmlns:a16="http://schemas.microsoft.com/office/drawing/2014/main" id="{43BEF867-FF02-4EA6-9BBE-66D1233A3EAE}"/>
              </a:ext>
            </a:extLst>
          </p:cNvPr>
          <p:cNvSpPr/>
          <p:nvPr/>
        </p:nvSpPr>
        <p:spPr bwMode="auto">
          <a:xfrm>
            <a:off x="5150766" y="5750257"/>
            <a:ext cx="2275272" cy="752143"/>
          </a:xfrm>
          <a:prstGeom prst="accentCallout1">
            <a:avLst>
              <a:gd name="adj1" fmla="val 52598"/>
              <a:gd name="adj2" fmla="val -3056"/>
              <a:gd name="adj3" fmla="val 13848"/>
              <a:gd name="adj4" fmla="val -55033"/>
            </a:avLst>
          </a:prstGeom>
          <a:solidFill>
            <a:schemeClr val="accent2">
              <a:lumMod val="10000"/>
              <a:lumOff val="90000"/>
            </a:schemeClr>
          </a:solidFill>
          <a:ln>
            <a:solidFill>
              <a:schemeClr val="accent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zh-CN" altLang="en-US" sz="1600" dirty="0">
                <a:solidFill>
                  <a:schemeClr val="tx1"/>
                </a:solidFill>
                <a:ea typeface="Segoe UI" pitchFamily="34" charset="0"/>
                <a:cs typeface="Segoe UI" pitchFamily="34" charset="0"/>
              </a:rPr>
              <a:t>找到能使</a:t>
            </a:r>
            <a:r>
              <a:rPr lang="en-US" altLang="zh-CN" sz="1600" dirty="0">
                <a:solidFill>
                  <a:schemeClr val="tx1"/>
                </a:solidFill>
                <a:ea typeface="Segoe UI" pitchFamily="34" charset="0"/>
                <a:cs typeface="Segoe UI" pitchFamily="34" charset="0"/>
              </a:rPr>
              <a:t>c(x)</a:t>
            </a:r>
            <a:r>
              <a:rPr lang="zh-CN" altLang="en-US" sz="1600" dirty="0">
                <a:solidFill>
                  <a:schemeClr val="tx1"/>
                </a:solidFill>
                <a:ea typeface="Segoe UI" pitchFamily="34" charset="0"/>
                <a:cs typeface="Segoe UI" pitchFamily="34" charset="0"/>
              </a:rPr>
              <a:t>最小的样本</a:t>
            </a:r>
            <a:r>
              <a:rPr lang="en-US" altLang="zh-CN" sz="1600" dirty="0">
                <a:solidFill>
                  <a:schemeClr val="tx1"/>
                </a:solidFill>
                <a:ea typeface="Segoe UI" pitchFamily="34" charset="0"/>
                <a:cs typeface="Segoe UI" pitchFamily="34" charset="0"/>
              </a:rPr>
              <a:t>x</a:t>
            </a:r>
            <a:endParaRPr lang="en-US" sz="1600" dirty="0">
              <a:solidFill>
                <a:schemeClr val="tx1"/>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8F81B984-5342-4C43-AB8B-BF0DC515BBC5}"/>
              </a:ext>
            </a:extLst>
          </p:cNvPr>
          <p:cNvSpPr txBox="1"/>
          <p:nvPr/>
        </p:nvSpPr>
        <p:spPr>
          <a:xfrm>
            <a:off x="7941079" y="5855946"/>
            <a:ext cx="3816812" cy="553998"/>
          </a:xfrm>
          <a:prstGeom prst="rect">
            <a:avLst/>
          </a:prstGeom>
          <a:noFill/>
        </p:spPr>
        <p:txBody>
          <a:bodyPr wrap="square" lIns="0" tIns="0" rIns="0" bIns="0" rtlCol="0">
            <a:spAutoFit/>
          </a:bodyPr>
          <a:lstStyle/>
          <a:p>
            <a:pPr algn="l"/>
            <a:r>
              <a:rPr lang="zh-CN" altLang="en-US" sz="1800" b="1" dirty="0">
                <a:solidFill>
                  <a:srgbClr val="002060"/>
                </a:solidFill>
              </a:rPr>
              <a:t>模型反转成功率与模型的过拟合程度有关。</a:t>
            </a:r>
            <a:r>
              <a:rPr lang="en-US" altLang="zh-CN" sz="1800" b="1" dirty="0">
                <a:solidFill>
                  <a:srgbClr val="002060"/>
                </a:solidFill>
              </a:rPr>
              <a:t>[</a:t>
            </a:r>
            <a:r>
              <a:rPr lang="en-US" altLang="zh-CN" sz="1800" b="1" dirty="0" err="1">
                <a:solidFill>
                  <a:srgbClr val="002060"/>
                </a:solidFill>
              </a:rPr>
              <a:t>Yeom</a:t>
            </a:r>
            <a:r>
              <a:rPr lang="en-US" altLang="zh-CN" sz="1800" b="1" dirty="0">
                <a:solidFill>
                  <a:srgbClr val="002060"/>
                </a:solidFill>
              </a:rPr>
              <a:t> CSF’2018]</a:t>
            </a:r>
            <a:endParaRPr lang="en-US" sz="1800" b="1" dirty="0">
              <a:solidFill>
                <a:srgbClr val="002060"/>
              </a:solidFill>
            </a:endParaRPr>
          </a:p>
        </p:txBody>
      </p:sp>
      <p:sp>
        <p:nvSpPr>
          <p:cNvPr id="14" name="Rectangle 13">
            <a:extLst>
              <a:ext uri="{FF2B5EF4-FFF2-40B4-BE49-F238E27FC236}">
                <a16:creationId xmlns:a16="http://schemas.microsoft.com/office/drawing/2014/main" id="{E2ADD820-551A-44CF-9A43-9A921CC3CDCC}"/>
              </a:ext>
            </a:extLst>
          </p:cNvPr>
          <p:cNvSpPr/>
          <p:nvPr/>
        </p:nvSpPr>
        <p:spPr>
          <a:xfrm>
            <a:off x="10188385" y="81702"/>
            <a:ext cx="1907894" cy="338554"/>
          </a:xfrm>
          <a:prstGeom prst="rect">
            <a:avLst/>
          </a:prstGeom>
        </p:spPr>
        <p:txBody>
          <a:bodyPr wrap="none">
            <a:spAutoFit/>
          </a:bodyPr>
          <a:lstStyle/>
          <a:p>
            <a:pPr algn="r"/>
            <a:r>
              <a:rPr lang="zh-CN" altLang="en-US" sz="1600" dirty="0">
                <a:solidFill>
                  <a:schemeClr val="bg2">
                    <a:lumMod val="50000"/>
                  </a:schemeClr>
                </a:solidFill>
              </a:rPr>
              <a:t>保密性</a:t>
            </a:r>
            <a:r>
              <a:rPr lang="en-US" altLang="zh-CN" sz="1600" dirty="0">
                <a:solidFill>
                  <a:schemeClr val="bg2">
                    <a:lumMod val="50000"/>
                  </a:schemeClr>
                </a:solidFill>
              </a:rPr>
              <a:t>-</a:t>
            </a:r>
            <a:r>
              <a:rPr lang="zh-CN" altLang="en-US" sz="1600" dirty="0">
                <a:solidFill>
                  <a:schemeClr val="bg2">
                    <a:lumMod val="50000"/>
                  </a:schemeClr>
                </a:solidFill>
              </a:rPr>
              <a:t>数据保密性</a:t>
            </a:r>
            <a:endParaRPr lang="en-US" sz="1600" dirty="0">
              <a:solidFill>
                <a:schemeClr val="bg2">
                  <a:lumMod val="50000"/>
                </a:schemeClr>
              </a:solidFill>
            </a:endParaRPr>
          </a:p>
        </p:txBody>
      </p:sp>
    </p:spTree>
    <p:extLst>
      <p:ext uri="{BB962C8B-B14F-4D97-AF65-F5344CB8AC3E}">
        <p14:creationId xmlns:p14="http://schemas.microsoft.com/office/powerpoint/2010/main" val="65228844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B7241-0D47-4312-B6DA-F06F6DA3FE8C}"/>
              </a:ext>
            </a:extLst>
          </p:cNvPr>
          <p:cNvSpPr>
            <a:spLocks noGrp="1"/>
          </p:cNvSpPr>
          <p:nvPr>
            <p:ph type="title"/>
          </p:nvPr>
        </p:nvSpPr>
        <p:spPr/>
        <p:txBody>
          <a:bodyPr/>
          <a:lstStyle/>
          <a:p>
            <a:r>
              <a:rPr lang="zh-CN" altLang="en-US" dirty="0"/>
              <a:t>成员推断攻击 </a:t>
            </a:r>
            <a:r>
              <a:rPr lang="en-US" altLang="zh-CN" dirty="0"/>
              <a:t>(membership inference attack)</a:t>
            </a:r>
            <a:endParaRPr lang="en-US" dirty="0"/>
          </a:p>
        </p:txBody>
      </p:sp>
      <p:sp>
        <p:nvSpPr>
          <p:cNvPr id="3" name="Text Placeholder 2">
            <a:extLst>
              <a:ext uri="{FF2B5EF4-FFF2-40B4-BE49-F238E27FC236}">
                <a16:creationId xmlns:a16="http://schemas.microsoft.com/office/drawing/2014/main" id="{694FBA45-534A-4AB0-B368-77A3C34C7319}"/>
              </a:ext>
            </a:extLst>
          </p:cNvPr>
          <p:cNvSpPr>
            <a:spLocks noGrp="1"/>
          </p:cNvSpPr>
          <p:nvPr>
            <p:ph type="body" sz="quarter" idx="10"/>
          </p:nvPr>
        </p:nvSpPr>
        <p:spPr>
          <a:xfrm>
            <a:off x="584200" y="1435497"/>
            <a:ext cx="11018520" cy="861774"/>
          </a:xfrm>
        </p:spPr>
        <p:txBody>
          <a:bodyPr/>
          <a:lstStyle/>
          <a:p>
            <a:r>
              <a:rPr lang="zh-CN" altLang="en-US" dirty="0"/>
              <a:t>攻击者拥有对模型的黑盒访问权限，对于一个给定的</a:t>
            </a:r>
            <a:r>
              <a:rPr lang="en-US" altLang="zh-CN" dirty="0"/>
              <a:t>data record</a:t>
            </a:r>
            <a:r>
              <a:rPr lang="zh-CN" altLang="en-US" dirty="0"/>
              <a:t>，判断该</a:t>
            </a:r>
            <a:r>
              <a:rPr lang="en-US" altLang="zh-CN" dirty="0"/>
              <a:t>record</a:t>
            </a:r>
            <a:r>
              <a:rPr lang="zh-CN" altLang="en-US" dirty="0"/>
              <a:t>在不在训练数据集中 </a:t>
            </a:r>
            <a:r>
              <a:rPr lang="en-US" altLang="zh-CN" dirty="0"/>
              <a:t>[Shokri S&amp;P2017]</a:t>
            </a:r>
          </a:p>
        </p:txBody>
      </p:sp>
      <p:pic>
        <p:nvPicPr>
          <p:cNvPr id="5" name="Picture 4">
            <a:extLst>
              <a:ext uri="{FF2B5EF4-FFF2-40B4-BE49-F238E27FC236}">
                <a16:creationId xmlns:a16="http://schemas.microsoft.com/office/drawing/2014/main" id="{B75147F2-FA8D-43B3-884B-5AC4F9287ED5}"/>
              </a:ext>
            </a:extLst>
          </p:cNvPr>
          <p:cNvPicPr>
            <a:picLocks noChangeAspect="1"/>
          </p:cNvPicPr>
          <p:nvPr/>
        </p:nvPicPr>
        <p:blipFill rotWithShape="1">
          <a:blip r:embed="rId3"/>
          <a:srcRect b="21833"/>
          <a:stretch/>
        </p:blipFill>
        <p:spPr>
          <a:xfrm>
            <a:off x="334818" y="2448993"/>
            <a:ext cx="6333837" cy="2313793"/>
          </a:xfrm>
          <a:prstGeom prst="rect">
            <a:avLst/>
          </a:prstGeom>
        </p:spPr>
      </p:pic>
      <p:pic>
        <p:nvPicPr>
          <p:cNvPr id="6" name="Picture 5">
            <a:extLst>
              <a:ext uri="{FF2B5EF4-FFF2-40B4-BE49-F238E27FC236}">
                <a16:creationId xmlns:a16="http://schemas.microsoft.com/office/drawing/2014/main" id="{B1208CA5-4702-4B99-B840-747F20FF6132}"/>
              </a:ext>
            </a:extLst>
          </p:cNvPr>
          <p:cNvPicPr>
            <a:picLocks noChangeAspect="1"/>
          </p:cNvPicPr>
          <p:nvPr/>
        </p:nvPicPr>
        <p:blipFill rotWithShape="1">
          <a:blip r:embed="rId4"/>
          <a:srcRect b="42956"/>
          <a:stretch/>
        </p:blipFill>
        <p:spPr>
          <a:xfrm>
            <a:off x="1295258" y="5040970"/>
            <a:ext cx="4375871" cy="1683776"/>
          </a:xfrm>
          <a:prstGeom prst="rect">
            <a:avLst/>
          </a:prstGeom>
        </p:spPr>
      </p:pic>
      <p:sp>
        <p:nvSpPr>
          <p:cNvPr id="7" name="TextBox 6">
            <a:extLst>
              <a:ext uri="{FF2B5EF4-FFF2-40B4-BE49-F238E27FC236}">
                <a16:creationId xmlns:a16="http://schemas.microsoft.com/office/drawing/2014/main" id="{FDF5C0EA-B60A-4762-BBE5-64F7785A8ABC}"/>
              </a:ext>
            </a:extLst>
          </p:cNvPr>
          <p:cNvSpPr txBox="1"/>
          <p:nvPr/>
        </p:nvSpPr>
        <p:spPr>
          <a:xfrm>
            <a:off x="7282640" y="5277025"/>
            <a:ext cx="3812771" cy="1231106"/>
          </a:xfrm>
          <a:prstGeom prst="rect">
            <a:avLst/>
          </a:prstGeom>
          <a:noFill/>
        </p:spPr>
        <p:txBody>
          <a:bodyPr wrap="square" lIns="0" tIns="0" rIns="0" bIns="0" rtlCol="0">
            <a:spAutoFit/>
          </a:bodyPr>
          <a:lstStyle/>
          <a:p>
            <a:r>
              <a:rPr lang="en-US" sz="2000" dirty="0">
                <a:solidFill>
                  <a:schemeClr val="accent5"/>
                </a:solidFill>
              </a:rPr>
              <a:t>Shadow </a:t>
            </a:r>
            <a:r>
              <a:rPr lang="en-US" altLang="zh-CN" sz="2000" dirty="0">
                <a:solidFill>
                  <a:schemeClr val="accent5"/>
                </a:solidFill>
              </a:rPr>
              <a:t>model </a:t>
            </a:r>
            <a:r>
              <a:rPr lang="en-US" sz="2000" dirty="0">
                <a:solidFill>
                  <a:schemeClr val="accent5"/>
                </a:solidFill>
              </a:rPr>
              <a:t>data </a:t>
            </a:r>
            <a:r>
              <a:rPr lang="zh-CN" altLang="en-US" sz="2000" dirty="0">
                <a:solidFill>
                  <a:schemeClr val="accent5"/>
                </a:solidFill>
              </a:rPr>
              <a:t>生成方法：</a:t>
            </a:r>
            <a:endParaRPr lang="en-US" altLang="zh-CN" sz="2000" dirty="0">
              <a:solidFill>
                <a:schemeClr val="accent5"/>
              </a:solidFill>
            </a:endParaRPr>
          </a:p>
          <a:p>
            <a:pPr marL="342900" indent="-342900" algn="l">
              <a:buFont typeface="Arial" panose="020B0604020202020204" pitchFamily="34" charset="0"/>
              <a:buChar char="•"/>
            </a:pPr>
            <a:r>
              <a:rPr lang="zh-CN" altLang="en-US" sz="2000" dirty="0">
                <a:solidFill>
                  <a:schemeClr val="accent5"/>
                </a:solidFill>
              </a:rPr>
              <a:t>基于模型搜索数据</a:t>
            </a:r>
            <a:endParaRPr lang="en-US" altLang="zh-CN" sz="2000" dirty="0">
              <a:solidFill>
                <a:schemeClr val="accent5"/>
              </a:solidFill>
            </a:endParaRPr>
          </a:p>
          <a:p>
            <a:pPr marL="342900" indent="-342900" algn="l">
              <a:buFont typeface="Arial" panose="020B0604020202020204" pitchFamily="34" charset="0"/>
              <a:buChar char="•"/>
            </a:pPr>
            <a:r>
              <a:rPr lang="zh-CN" altLang="en-US" sz="2000" dirty="0">
                <a:solidFill>
                  <a:schemeClr val="accent5"/>
                </a:solidFill>
              </a:rPr>
              <a:t>基于数据统计信息</a:t>
            </a:r>
            <a:endParaRPr lang="en-US" altLang="zh-CN" sz="2000" dirty="0">
              <a:solidFill>
                <a:schemeClr val="accent5"/>
              </a:solidFill>
            </a:endParaRPr>
          </a:p>
          <a:p>
            <a:pPr marL="342900" indent="-342900" algn="l">
              <a:buFont typeface="Arial" panose="020B0604020202020204" pitchFamily="34" charset="0"/>
              <a:buChar char="•"/>
            </a:pPr>
            <a:r>
              <a:rPr lang="zh-CN" altLang="en-US" sz="2000" dirty="0">
                <a:solidFill>
                  <a:schemeClr val="accent5"/>
                </a:solidFill>
              </a:rPr>
              <a:t>基于有噪音的真实数据</a:t>
            </a:r>
            <a:endParaRPr lang="en-US" sz="2000" dirty="0">
              <a:solidFill>
                <a:schemeClr val="accent5"/>
              </a:solidFill>
            </a:endParaRPr>
          </a:p>
        </p:txBody>
      </p:sp>
      <p:sp>
        <p:nvSpPr>
          <p:cNvPr id="8" name="TextBox 7">
            <a:extLst>
              <a:ext uri="{FF2B5EF4-FFF2-40B4-BE49-F238E27FC236}">
                <a16:creationId xmlns:a16="http://schemas.microsoft.com/office/drawing/2014/main" id="{D493102B-3303-4D5B-9D5B-9F2A34363478}"/>
              </a:ext>
            </a:extLst>
          </p:cNvPr>
          <p:cNvSpPr txBox="1"/>
          <p:nvPr/>
        </p:nvSpPr>
        <p:spPr>
          <a:xfrm>
            <a:off x="6520872" y="2567681"/>
            <a:ext cx="5336309" cy="2154436"/>
          </a:xfrm>
          <a:prstGeom prst="rect">
            <a:avLst/>
          </a:prstGeom>
          <a:noFill/>
        </p:spPr>
        <p:txBody>
          <a:bodyPr wrap="square" lIns="0" tIns="0" rIns="0" bIns="0" rtlCol="0">
            <a:spAutoFit/>
          </a:bodyPr>
          <a:lstStyle/>
          <a:p>
            <a:pPr marL="457200" indent="-457200" algn="l">
              <a:buAutoNum type="arabicPeriod"/>
            </a:pPr>
            <a:r>
              <a:rPr lang="zh-CN" altLang="en-US" sz="2000" dirty="0">
                <a:gradFill>
                  <a:gsLst>
                    <a:gs pos="2917">
                      <a:schemeClr val="tx1"/>
                    </a:gs>
                    <a:gs pos="30000">
                      <a:schemeClr val="tx1"/>
                    </a:gs>
                  </a:gsLst>
                  <a:lin ang="5400000" scaled="0"/>
                </a:gradFill>
              </a:rPr>
              <a:t>基于 </a:t>
            </a:r>
            <a:r>
              <a:rPr lang="en-US" altLang="zh-CN" sz="2000" dirty="0">
                <a:gradFill>
                  <a:gsLst>
                    <a:gs pos="2917">
                      <a:schemeClr val="tx1"/>
                    </a:gs>
                    <a:gs pos="30000">
                      <a:schemeClr val="tx1"/>
                    </a:gs>
                  </a:gsLst>
                  <a:lin ang="5400000" scaled="0"/>
                </a:gradFill>
              </a:rPr>
              <a:t>target model</a:t>
            </a:r>
            <a:r>
              <a:rPr lang="zh-CN" altLang="en-US" sz="2000" dirty="0">
                <a:gradFill>
                  <a:gsLst>
                    <a:gs pos="2917">
                      <a:schemeClr val="tx1"/>
                    </a:gs>
                    <a:gs pos="30000">
                      <a:schemeClr val="tx1"/>
                    </a:gs>
                  </a:gsLst>
                  <a:lin ang="5400000" scaled="0"/>
                </a:gradFill>
              </a:rPr>
              <a:t>，生成若干个 </a:t>
            </a:r>
            <a:r>
              <a:rPr lang="en-US" altLang="zh-CN" sz="2000" dirty="0">
                <a:gradFill>
                  <a:gsLst>
                    <a:gs pos="2917">
                      <a:schemeClr val="tx1"/>
                    </a:gs>
                    <a:gs pos="30000">
                      <a:schemeClr val="tx1"/>
                    </a:gs>
                  </a:gsLst>
                  <a:lin ang="5400000" scaled="0"/>
                </a:gradFill>
              </a:rPr>
              <a:t>shadow models</a:t>
            </a:r>
            <a:r>
              <a:rPr lang="zh-CN" altLang="en-US" sz="2000" dirty="0">
                <a:gradFill>
                  <a:gsLst>
                    <a:gs pos="2917">
                      <a:schemeClr val="tx1"/>
                    </a:gs>
                    <a:gs pos="30000">
                      <a:schemeClr val="tx1"/>
                    </a:gs>
                  </a:gsLst>
                  <a:lin ang="5400000" scaled="0"/>
                </a:gradFill>
              </a:rPr>
              <a:t>，以及对应的 </a:t>
            </a:r>
            <a:r>
              <a:rPr lang="en-US" altLang="zh-CN" sz="2000" dirty="0">
                <a:gradFill>
                  <a:gsLst>
                    <a:gs pos="2917">
                      <a:schemeClr val="tx1"/>
                    </a:gs>
                    <a:gs pos="30000">
                      <a:schemeClr val="tx1"/>
                    </a:gs>
                  </a:gsLst>
                  <a:lin ang="5400000" scaled="0"/>
                </a:gradFill>
              </a:rPr>
              <a:t>training data</a:t>
            </a:r>
          </a:p>
          <a:p>
            <a:pPr marL="457200" indent="-457200" algn="l">
              <a:buAutoNum type="arabicPeriod"/>
            </a:pPr>
            <a:r>
              <a:rPr lang="zh-CN" altLang="en-US" sz="2000" dirty="0">
                <a:gradFill>
                  <a:gsLst>
                    <a:gs pos="2917">
                      <a:schemeClr val="tx1"/>
                    </a:gs>
                    <a:gs pos="30000">
                      <a:schemeClr val="tx1"/>
                    </a:gs>
                  </a:gsLst>
                  <a:lin ang="5400000" scaled="0"/>
                </a:gradFill>
              </a:rPr>
              <a:t>用 </a:t>
            </a:r>
            <a:r>
              <a:rPr lang="en-US" altLang="zh-CN" sz="2000" dirty="0">
                <a:gradFill>
                  <a:gsLst>
                    <a:gs pos="2917">
                      <a:schemeClr val="tx1"/>
                    </a:gs>
                    <a:gs pos="30000">
                      <a:schemeClr val="tx1"/>
                    </a:gs>
                  </a:gsLst>
                  <a:lin ang="5400000" scaled="0"/>
                </a:gradFill>
              </a:rPr>
              <a:t>shadow model</a:t>
            </a:r>
            <a:r>
              <a:rPr lang="zh-CN" altLang="en-US" sz="2000" dirty="0">
                <a:gradFill>
                  <a:gsLst>
                    <a:gs pos="2917">
                      <a:schemeClr val="tx1"/>
                    </a:gs>
                    <a:gs pos="30000">
                      <a:schemeClr val="tx1"/>
                    </a:gs>
                  </a:gsLst>
                  <a:lin ang="5400000" scaled="0"/>
                </a:gradFill>
              </a:rPr>
              <a:t> 的数据训练一个 </a:t>
            </a:r>
            <a:r>
              <a:rPr lang="en-US" altLang="zh-CN" sz="2000" dirty="0">
                <a:gradFill>
                  <a:gsLst>
                    <a:gs pos="2917">
                      <a:schemeClr val="tx1"/>
                    </a:gs>
                    <a:gs pos="30000">
                      <a:schemeClr val="tx1"/>
                    </a:gs>
                  </a:gsLst>
                  <a:lin ang="5400000" scaled="0"/>
                </a:gradFill>
              </a:rPr>
              <a:t>attack model</a:t>
            </a:r>
            <a:r>
              <a:rPr lang="zh-CN" altLang="en-US" sz="2000" dirty="0">
                <a:gradFill>
                  <a:gsLst>
                    <a:gs pos="2917">
                      <a:schemeClr val="tx1"/>
                    </a:gs>
                    <a:gs pos="30000">
                      <a:schemeClr val="tx1"/>
                    </a:gs>
                  </a:gsLst>
                  <a:lin ang="5400000" scaled="0"/>
                </a:gradFill>
              </a:rPr>
              <a:t>，用来判断</a:t>
            </a:r>
            <a:r>
              <a:rPr lang="en-US" altLang="zh-CN" sz="2000" dirty="0">
                <a:gradFill>
                  <a:gsLst>
                    <a:gs pos="2917">
                      <a:schemeClr val="tx1"/>
                    </a:gs>
                    <a:gs pos="30000">
                      <a:schemeClr val="tx1"/>
                    </a:gs>
                  </a:gsLst>
                  <a:lin ang="5400000" scaled="0"/>
                </a:gradFill>
              </a:rPr>
              <a:t>sample</a:t>
            </a:r>
            <a:r>
              <a:rPr lang="zh-CN" altLang="en-US" sz="2000" dirty="0">
                <a:gradFill>
                  <a:gsLst>
                    <a:gs pos="2917">
                      <a:schemeClr val="tx1"/>
                    </a:gs>
                    <a:gs pos="30000">
                      <a:schemeClr val="tx1"/>
                    </a:gs>
                  </a:gsLst>
                  <a:lin ang="5400000" scaled="0"/>
                </a:gradFill>
              </a:rPr>
              <a:t>是否在训练数据中</a:t>
            </a:r>
            <a:endParaRPr lang="en-US" altLang="zh-CN" sz="2000" dirty="0">
              <a:gradFill>
                <a:gsLst>
                  <a:gs pos="2917">
                    <a:schemeClr val="tx1"/>
                  </a:gs>
                  <a:gs pos="30000">
                    <a:schemeClr val="tx1"/>
                  </a:gs>
                </a:gsLst>
                <a:lin ang="5400000" scaled="0"/>
              </a:gradFill>
            </a:endParaRPr>
          </a:p>
          <a:p>
            <a:pPr marL="457200" indent="-457200" algn="l">
              <a:buAutoNum type="arabicPeriod"/>
            </a:pPr>
            <a:r>
              <a:rPr lang="zh-CN" altLang="en-US" sz="2000" dirty="0">
                <a:gradFill>
                  <a:gsLst>
                    <a:gs pos="2917">
                      <a:schemeClr val="tx1"/>
                    </a:gs>
                    <a:gs pos="30000">
                      <a:schemeClr val="tx1"/>
                    </a:gs>
                  </a:gsLst>
                  <a:lin ang="5400000" scaled="0"/>
                </a:gradFill>
              </a:rPr>
              <a:t>对于目标 </a:t>
            </a:r>
            <a:r>
              <a:rPr lang="en-US" altLang="zh-CN" sz="2000" dirty="0">
                <a:gradFill>
                  <a:gsLst>
                    <a:gs pos="2917">
                      <a:schemeClr val="tx1"/>
                    </a:gs>
                    <a:gs pos="30000">
                      <a:schemeClr val="tx1"/>
                    </a:gs>
                  </a:gsLst>
                  <a:lin ang="5400000" scaled="0"/>
                </a:gradFill>
              </a:rPr>
              <a:t>data record</a:t>
            </a:r>
            <a:r>
              <a:rPr lang="zh-CN" altLang="en-US" sz="2000" dirty="0">
                <a:gradFill>
                  <a:gsLst>
                    <a:gs pos="2917">
                      <a:schemeClr val="tx1"/>
                    </a:gs>
                    <a:gs pos="30000">
                      <a:schemeClr val="tx1"/>
                    </a:gs>
                  </a:gsLst>
                  <a:lin ang="5400000" scaled="0"/>
                </a:gradFill>
              </a:rPr>
              <a:t>，将其在 </a:t>
            </a:r>
            <a:r>
              <a:rPr lang="en-US" altLang="zh-CN" sz="2000" dirty="0">
                <a:gradFill>
                  <a:gsLst>
                    <a:gs pos="2917">
                      <a:schemeClr val="tx1"/>
                    </a:gs>
                    <a:gs pos="30000">
                      <a:schemeClr val="tx1"/>
                    </a:gs>
                  </a:gsLst>
                  <a:lin ang="5400000" scaled="0"/>
                </a:gradFill>
              </a:rPr>
              <a:t>target model </a:t>
            </a:r>
            <a:r>
              <a:rPr lang="zh-CN" altLang="en-US" sz="2000" dirty="0">
                <a:gradFill>
                  <a:gsLst>
                    <a:gs pos="2917">
                      <a:schemeClr val="tx1"/>
                    </a:gs>
                    <a:gs pos="30000">
                      <a:schemeClr val="tx1"/>
                    </a:gs>
                  </a:gsLst>
                  <a:lin ang="5400000" scaled="0"/>
                </a:gradFill>
              </a:rPr>
              <a:t>中的输出作为 </a:t>
            </a:r>
            <a:r>
              <a:rPr lang="en-US" altLang="zh-CN" sz="2000" dirty="0">
                <a:gradFill>
                  <a:gsLst>
                    <a:gs pos="2917">
                      <a:schemeClr val="tx1"/>
                    </a:gs>
                    <a:gs pos="30000">
                      <a:schemeClr val="tx1"/>
                    </a:gs>
                  </a:gsLst>
                  <a:lin ang="5400000" scaled="0"/>
                </a:gradFill>
              </a:rPr>
              <a:t>attack model </a:t>
            </a:r>
            <a:r>
              <a:rPr lang="zh-CN" altLang="en-US" sz="2000" dirty="0">
                <a:gradFill>
                  <a:gsLst>
                    <a:gs pos="2917">
                      <a:schemeClr val="tx1"/>
                    </a:gs>
                    <a:gs pos="30000">
                      <a:schemeClr val="tx1"/>
                    </a:gs>
                  </a:gsLst>
                  <a:lin ang="5400000" scaled="0"/>
                </a:gradFill>
              </a:rPr>
              <a:t>输入，即可判断其 </a:t>
            </a:r>
            <a:r>
              <a:rPr lang="en-US" altLang="zh-CN" sz="2000" dirty="0">
                <a:gradFill>
                  <a:gsLst>
                    <a:gs pos="2917">
                      <a:schemeClr val="tx1"/>
                    </a:gs>
                    <a:gs pos="30000">
                      <a:schemeClr val="tx1"/>
                    </a:gs>
                  </a:gsLst>
                  <a:lin ang="5400000" scaled="0"/>
                </a:gradFill>
              </a:rPr>
              <a:t>membership</a:t>
            </a:r>
            <a:r>
              <a:rPr lang="zh-CN" altLang="en-US" sz="2000" dirty="0">
                <a:gradFill>
                  <a:gsLst>
                    <a:gs pos="2917">
                      <a:schemeClr val="tx1"/>
                    </a:gs>
                    <a:gs pos="30000">
                      <a:schemeClr val="tx1"/>
                    </a:gs>
                  </a:gsLst>
                  <a:lin ang="5400000" scaled="0"/>
                </a:gradFill>
              </a:rPr>
              <a:t> </a:t>
            </a:r>
            <a:endParaRPr lang="en-US" sz="2000" dirty="0">
              <a:gradFill>
                <a:gsLst>
                  <a:gs pos="2917">
                    <a:schemeClr val="tx1"/>
                  </a:gs>
                  <a:gs pos="30000">
                    <a:schemeClr val="tx1"/>
                  </a:gs>
                </a:gsLst>
                <a:lin ang="5400000" scaled="0"/>
              </a:gradFill>
            </a:endParaRPr>
          </a:p>
        </p:txBody>
      </p:sp>
      <p:cxnSp>
        <p:nvCxnSpPr>
          <p:cNvPr id="10" name="Straight Arrow Connector 9">
            <a:extLst>
              <a:ext uri="{FF2B5EF4-FFF2-40B4-BE49-F238E27FC236}">
                <a16:creationId xmlns:a16="http://schemas.microsoft.com/office/drawing/2014/main" id="{B6ACAEEA-4864-426D-8D93-6B7417118765}"/>
              </a:ext>
            </a:extLst>
          </p:cNvPr>
          <p:cNvCxnSpPr>
            <a:cxnSpLocks/>
          </p:cNvCxnSpPr>
          <p:nvPr/>
        </p:nvCxnSpPr>
        <p:spPr>
          <a:xfrm flipH="1">
            <a:off x="5382599" y="4146270"/>
            <a:ext cx="1138274" cy="1346466"/>
          </a:xfrm>
          <a:prstGeom prst="straightConnector1">
            <a:avLst/>
          </a:prstGeom>
          <a:ln w="19050">
            <a:solidFill>
              <a:schemeClr val="accent2">
                <a:lumMod val="75000"/>
                <a:lumOff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5F301C6-F356-4C26-A532-458029C69E2F}"/>
              </a:ext>
            </a:extLst>
          </p:cNvPr>
          <p:cNvCxnSpPr>
            <a:cxnSpLocks/>
          </p:cNvCxnSpPr>
          <p:nvPr/>
        </p:nvCxnSpPr>
        <p:spPr>
          <a:xfrm flipH="1">
            <a:off x="5255491" y="3297631"/>
            <a:ext cx="1265382" cy="0"/>
          </a:xfrm>
          <a:prstGeom prst="straightConnector1">
            <a:avLst/>
          </a:prstGeom>
          <a:ln w="19050">
            <a:solidFill>
              <a:schemeClr val="accent2">
                <a:lumMod val="75000"/>
                <a:lumOff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85E0810-C677-4809-8AC2-335A12D538C1}"/>
              </a:ext>
            </a:extLst>
          </p:cNvPr>
          <p:cNvSpPr/>
          <p:nvPr/>
        </p:nvSpPr>
        <p:spPr>
          <a:xfrm>
            <a:off x="10188385" y="81702"/>
            <a:ext cx="1907894" cy="338554"/>
          </a:xfrm>
          <a:prstGeom prst="rect">
            <a:avLst/>
          </a:prstGeom>
        </p:spPr>
        <p:txBody>
          <a:bodyPr wrap="none">
            <a:spAutoFit/>
          </a:bodyPr>
          <a:lstStyle/>
          <a:p>
            <a:pPr algn="r"/>
            <a:r>
              <a:rPr lang="zh-CN" altLang="en-US" sz="1600" dirty="0">
                <a:solidFill>
                  <a:schemeClr val="bg2">
                    <a:lumMod val="50000"/>
                  </a:schemeClr>
                </a:solidFill>
              </a:rPr>
              <a:t>保密性</a:t>
            </a:r>
            <a:r>
              <a:rPr lang="en-US" altLang="zh-CN" sz="1600" dirty="0">
                <a:solidFill>
                  <a:schemeClr val="bg2">
                    <a:lumMod val="50000"/>
                  </a:schemeClr>
                </a:solidFill>
              </a:rPr>
              <a:t>-</a:t>
            </a:r>
            <a:r>
              <a:rPr lang="zh-CN" altLang="en-US" sz="1600" dirty="0">
                <a:solidFill>
                  <a:schemeClr val="bg2">
                    <a:lumMod val="50000"/>
                  </a:schemeClr>
                </a:solidFill>
              </a:rPr>
              <a:t>数据保密性</a:t>
            </a:r>
            <a:endParaRPr lang="en-US" sz="1600" dirty="0">
              <a:solidFill>
                <a:schemeClr val="bg2">
                  <a:lumMod val="50000"/>
                </a:schemeClr>
              </a:solidFill>
            </a:endParaRPr>
          </a:p>
        </p:txBody>
      </p:sp>
    </p:spTree>
    <p:extLst>
      <p:ext uri="{BB962C8B-B14F-4D97-AF65-F5344CB8AC3E}">
        <p14:creationId xmlns:p14="http://schemas.microsoft.com/office/powerpoint/2010/main" val="360836748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2A166-259E-4680-BACA-808F5B77D1AC}"/>
              </a:ext>
            </a:extLst>
          </p:cNvPr>
          <p:cNvSpPr>
            <a:spLocks noGrp="1"/>
          </p:cNvSpPr>
          <p:nvPr>
            <p:ph type="title"/>
          </p:nvPr>
        </p:nvSpPr>
        <p:spPr/>
        <p:txBody>
          <a:bodyPr/>
          <a:lstStyle/>
          <a:p>
            <a:r>
              <a:rPr lang="zh-CN" altLang="en-US" dirty="0"/>
              <a:t>差分隐私 </a:t>
            </a:r>
            <a:r>
              <a:rPr lang="en-US" altLang="zh-CN" dirty="0"/>
              <a:t>(differential privacy)</a:t>
            </a:r>
            <a:endParaRPr lang="en-US" dirty="0"/>
          </a:p>
        </p:txBody>
      </p:sp>
      <p:sp>
        <p:nvSpPr>
          <p:cNvPr id="3" name="Text Placeholder 2">
            <a:extLst>
              <a:ext uri="{FF2B5EF4-FFF2-40B4-BE49-F238E27FC236}">
                <a16:creationId xmlns:a16="http://schemas.microsoft.com/office/drawing/2014/main" id="{6C93DBC3-2311-4560-AA3E-AF57AF80C349}"/>
              </a:ext>
            </a:extLst>
          </p:cNvPr>
          <p:cNvSpPr>
            <a:spLocks noGrp="1"/>
          </p:cNvSpPr>
          <p:nvPr>
            <p:ph type="body" sz="quarter" idx="10"/>
          </p:nvPr>
        </p:nvSpPr>
        <p:spPr>
          <a:xfrm>
            <a:off x="584200" y="1435497"/>
            <a:ext cx="11018520" cy="861774"/>
          </a:xfrm>
        </p:spPr>
        <p:txBody>
          <a:bodyPr/>
          <a:lstStyle/>
          <a:p>
            <a:r>
              <a:rPr lang="zh-CN" altLang="en-US" dirty="0"/>
              <a:t>差分隐私是隐私保护的一种手段，通过引入随机性保证数据库查询操作的隐私安全。</a:t>
            </a:r>
            <a:endParaRPr lang="en-US" altLang="zh-CN"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A5B51521-4316-46CB-B383-B7222A49BF57}"/>
                  </a:ext>
                </a:extLst>
              </p:cNvPr>
              <p:cNvSpPr/>
              <p:nvPr/>
            </p:nvSpPr>
            <p:spPr>
              <a:xfrm>
                <a:off x="1323109" y="2421192"/>
                <a:ext cx="5853546" cy="4361835"/>
              </a:xfrm>
              <a:prstGeom prst="rect">
                <a:avLst/>
              </a:prstGeom>
            </p:spPr>
            <p:txBody>
              <a:bodyPr wrap="square">
                <a:spAutoFit/>
              </a:bodyPr>
              <a:lstStyle/>
              <a:p>
                <a:r>
                  <a:rPr lang="zh-CN" altLang="en-US" sz="2000" b="1" dirty="0"/>
                  <a:t>简单例子：社会学调查</a:t>
                </a:r>
                <a:endParaRPr lang="en-US" altLang="zh-CN" sz="2000" b="1" dirty="0"/>
              </a:p>
              <a:p>
                <a:endParaRPr lang="en-US" altLang="zh-CN" sz="2000" b="1" dirty="0"/>
              </a:p>
              <a:p>
                <a:r>
                  <a:rPr lang="zh-CN" altLang="en-US" sz="2000" b="1" dirty="0"/>
                  <a:t>目标</a:t>
                </a:r>
                <a:r>
                  <a:rPr lang="zh-CN" altLang="en-US" sz="2000" dirty="0"/>
                  <a:t>：调查人员希望获取一个群体中拥有属性</a:t>
                </a:r>
                <a:r>
                  <a:rPr lang="en-US" altLang="zh-CN" sz="2000" dirty="0"/>
                  <a:t>A</a:t>
                </a:r>
                <a:r>
                  <a:rPr lang="zh-CN" altLang="en-US" sz="2000" dirty="0"/>
                  <a:t>的大致比例，又不能侵犯群体中每个个体的隐私。</a:t>
                </a:r>
                <a:endParaRPr lang="en-US" altLang="zh-CN" sz="2000" dirty="0"/>
              </a:p>
              <a:p>
                <a:endParaRPr lang="en-US" altLang="zh-CN" sz="2000" b="1" dirty="0"/>
              </a:p>
              <a:p>
                <a:r>
                  <a:rPr lang="zh-CN" altLang="en-US" sz="2000" b="1" dirty="0"/>
                  <a:t>方法</a:t>
                </a:r>
                <a:r>
                  <a:rPr lang="zh-CN" altLang="en-US" sz="2000" dirty="0"/>
                  <a:t>：让每个被调查者采用如下流程：</a:t>
                </a:r>
                <a:endParaRPr lang="en-US" altLang="zh-CN" sz="2000" dirty="0"/>
              </a:p>
              <a:p>
                <a:pPr marL="342900" indent="-342900">
                  <a:buAutoNum type="arabicPeriod"/>
                </a:pPr>
                <a:r>
                  <a:rPr lang="zh-CN" altLang="en-US" sz="2000" dirty="0"/>
                  <a:t>扔一枚硬币</a:t>
                </a:r>
                <a:endParaRPr lang="en-US" altLang="zh-CN" sz="2000" dirty="0"/>
              </a:p>
              <a:p>
                <a:pPr marL="342900" indent="-342900">
                  <a:buAutoNum type="arabicPeriod"/>
                </a:pPr>
                <a:r>
                  <a:rPr lang="zh-CN" altLang="en-US" sz="2000" dirty="0"/>
                  <a:t>如果正面朝上，则如实回答</a:t>
                </a:r>
                <a:endParaRPr lang="en-US" altLang="zh-CN" sz="2000" dirty="0"/>
              </a:p>
              <a:p>
                <a:pPr marL="342900" indent="-342900">
                  <a:buAutoNum type="arabicPeriod"/>
                </a:pPr>
                <a:r>
                  <a:rPr lang="zh-CN" altLang="en-US" sz="2000" dirty="0"/>
                  <a:t>如果反面朝上，则随机回答是或否</a:t>
                </a:r>
                <a:endParaRPr lang="en-US" altLang="zh-CN" sz="2000" dirty="0"/>
              </a:p>
              <a:p>
                <a:r>
                  <a:rPr lang="zh-CN" altLang="en-US" sz="2000" dirty="0"/>
                  <a:t>因为每个人的回答具有随机性，所以可以保护隐私，同时，调查者收集的统计信息可以用来估计拥有属性</a:t>
                </a:r>
                <a:r>
                  <a:rPr lang="en-US" altLang="zh-CN" sz="2000" dirty="0"/>
                  <a:t>A</a:t>
                </a:r>
                <a:r>
                  <a:rPr lang="zh-CN" altLang="en-US" sz="2000" dirty="0"/>
                  <a:t>的真实比例。</a:t>
                </a:r>
                <a:endParaRPr lang="en-US" altLang="zh-CN" sz="2000" dirty="0"/>
              </a:p>
              <a:p>
                <a:pPr/>
                <a14:m>
                  <m:oMathPara xmlns:m="http://schemas.openxmlformats.org/officeDocument/2006/math">
                    <m:oMathParaPr>
                      <m:jc m:val="centerGroup"/>
                    </m:oMathParaPr>
                    <m:oMath xmlns:m="http://schemas.openxmlformats.org/officeDocument/2006/math">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𝑝</m:t>
                          </m:r>
                        </m:e>
                        <m:sup>
                          <m:r>
                            <a:rPr lang="en-US" altLang="zh-CN" sz="2000" b="0" i="1" smtClean="0">
                              <a:latin typeface="Cambria Math" panose="02040503050406030204" pitchFamily="18" charset="0"/>
                            </a:rPr>
                            <m:t>′</m:t>
                          </m:r>
                        </m:sup>
                      </m:sSup>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2</m:t>
                          </m:r>
                        </m:den>
                      </m:f>
                      <m:r>
                        <a:rPr lang="en-US" altLang="zh-CN" sz="2000" b="0" i="1" smtClean="0">
                          <a:latin typeface="Cambria Math" panose="02040503050406030204" pitchFamily="18" charset="0"/>
                        </a:rPr>
                        <m:t>𝑝</m:t>
                      </m:r>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4</m:t>
                          </m:r>
                        </m:den>
                      </m:f>
                    </m:oMath>
                  </m:oMathPara>
                </a14:m>
                <a:endParaRPr lang="en-US" altLang="zh-CN" sz="2000" dirty="0"/>
              </a:p>
            </p:txBody>
          </p:sp>
        </mc:Choice>
        <mc:Fallback xmlns="">
          <p:sp>
            <p:nvSpPr>
              <p:cNvPr id="4" name="Rectangle 3">
                <a:extLst>
                  <a:ext uri="{FF2B5EF4-FFF2-40B4-BE49-F238E27FC236}">
                    <a16:creationId xmlns:a16="http://schemas.microsoft.com/office/drawing/2014/main" id="{A5B51521-4316-46CB-B383-B7222A49BF57}"/>
                  </a:ext>
                </a:extLst>
              </p:cNvPr>
              <p:cNvSpPr>
                <a:spLocks noRot="1" noChangeAspect="1" noMove="1" noResize="1" noEditPoints="1" noAdjustHandles="1" noChangeArrowheads="1" noChangeShapeType="1" noTextEdit="1"/>
              </p:cNvSpPr>
              <p:nvPr/>
            </p:nvSpPr>
            <p:spPr>
              <a:xfrm>
                <a:off x="1323109" y="2421192"/>
                <a:ext cx="5853546" cy="4361835"/>
              </a:xfrm>
              <a:prstGeom prst="rect">
                <a:avLst/>
              </a:prstGeom>
              <a:blipFill>
                <a:blip r:embed="rId3"/>
                <a:stretch>
                  <a:fillRect l="-1354" t="-698" r="-4063"/>
                </a:stretch>
              </a:blipFill>
            </p:spPr>
            <p:txBody>
              <a:bodyPr/>
              <a:lstStyle/>
              <a:p>
                <a:r>
                  <a:rPr lang="en-US">
                    <a:noFill/>
                  </a:rPr>
                  <a:t> </a:t>
                </a:r>
              </a:p>
            </p:txBody>
          </p:sp>
        </mc:Fallback>
      </mc:AlternateContent>
      <p:pic>
        <p:nvPicPr>
          <p:cNvPr id="1026" name="Picture 2" descr="See the source image">
            <a:extLst>
              <a:ext uri="{FF2B5EF4-FFF2-40B4-BE49-F238E27FC236}">
                <a16:creationId xmlns:a16="http://schemas.microsoft.com/office/drawing/2014/main" id="{A193A819-AFBB-4A2D-82C8-55E97C4037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8207" y="3071631"/>
            <a:ext cx="1968731" cy="355794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CD9D4D5-463A-44D0-A04B-DDEB1C825DE3}"/>
              </a:ext>
            </a:extLst>
          </p:cNvPr>
          <p:cNvSpPr/>
          <p:nvPr/>
        </p:nvSpPr>
        <p:spPr>
          <a:xfrm>
            <a:off x="10188385" y="81702"/>
            <a:ext cx="1907894" cy="338554"/>
          </a:xfrm>
          <a:prstGeom prst="rect">
            <a:avLst/>
          </a:prstGeom>
        </p:spPr>
        <p:txBody>
          <a:bodyPr wrap="none">
            <a:spAutoFit/>
          </a:bodyPr>
          <a:lstStyle/>
          <a:p>
            <a:pPr algn="r"/>
            <a:r>
              <a:rPr lang="zh-CN" altLang="en-US" sz="1600" dirty="0">
                <a:solidFill>
                  <a:schemeClr val="bg2">
                    <a:lumMod val="50000"/>
                  </a:schemeClr>
                </a:solidFill>
              </a:rPr>
              <a:t>保密性</a:t>
            </a:r>
            <a:r>
              <a:rPr lang="en-US" altLang="zh-CN" sz="1600" dirty="0">
                <a:solidFill>
                  <a:schemeClr val="bg2">
                    <a:lumMod val="50000"/>
                  </a:schemeClr>
                </a:solidFill>
              </a:rPr>
              <a:t>-</a:t>
            </a:r>
            <a:r>
              <a:rPr lang="zh-CN" altLang="en-US" sz="1600" dirty="0">
                <a:solidFill>
                  <a:schemeClr val="bg2">
                    <a:lumMod val="50000"/>
                  </a:schemeClr>
                </a:solidFill>
              </a:rPr>
              <a:t>数据保密性</a:t>
            </a:r>
            <a:endParaRPr lang="en-US" sz="1600" dirty="0">
              <a:solidFill>
                <a:schemeClr val="bg2">
                  <a:lumMod val="50000"/>
                </a:schemeClr>
              </a:solidFill>
            </a:endParaRPr>
          </a:p>
        </p:txBody>
      </p:sp>
    </p:spTree>
    <p:extLst>
      <p:ext uri="{BB962C8B-B14F-4D97-AF65-F5344CB8AC3E}">
        <p14:creationId xmlns:p14="http://schemas.microsoft.com/office/powerpoint/2010/main" val="244929900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73EED-9451-4820-A7D7-63BC97D61FBB}"/>
              </a:ext>
            </a:extLst>
          </p:cNvPr>
          <p:cNvSpPr>
            <a:spLocks noGrp="1"/>
          </p:cNvSpPr>
          <p:nvPr>
            <p:ph type="title"/>
          </p:nvPr>
        </p:nvSpPr>
        <p:spPr/>
        <p:txBody>
          <a:bodyPr/>
          <a:lstStyle/>
          <a:p>
            <a:r>
              <a:rPr lang="zh-CN" altLang="en-US" dirty="0"/>
              <a:t>差分隐私 </a:t>
            </a:r>
            <a:r>
              <a:rPr lang="en-US" altLang="zh-CN" dirty="0"/>
              <a:t>– </a:t>
            </a:r>
            <a:r>
              <a:rPr lang="zh-CN" altLang="en-US" dirty="0"/>
              <a:t>定义</a:t>
            </a:r>
            <a:endParaRPr lang="en-US" dirty="0"/>
          </a:p>
        </p:txBody>
      </p:sp>
      <p:sp>
        <p:nvSpPr>
          <p:cNvPr id="3" name="Text Placeholder 2">
            <a:extLst>
              <a:ext uri="{FF2B5EF4-FFF2-40B4-BE49-F238E27FC236}">
                <a16:creationId xmlns:a16="http://schemas.microsoft.com/office/drawing/2014/main" id="{02C6E421-AE40-45B6-BCD5-586A1BA9BC30}"/>
              </a:ext>
            </a:extLst>
          </p:cNvPr>
          <p:cNvSpPr>
            <a:spLocks noGrp="1"/>
          </p:cNvSpPr>
          <p:nvPr>
            <p:ph type="body" sz="quarter" idx="10"/>
          </p:nvPr>
        </p:nvSpPr>
        <p:spPr>
          <a:xfrm>
            <a:off x="584200" y="1435497"/>
            <a:ext cx="11018520" cy="861774"/>
          </a:xfrm>
        </p:spPr>
        <p:txBody>
          <a:bodyPr/>
          <a:lstStyle/>
          <a:p>
            <a:pPr marL="0" indent="0">
              <a:buNone/>
            </a:pPr>
            <a:r>
              <a:rPr lang="zh-CN" altLang="en-US" b="1" dirty="0"/>
              <a:t>差分攻击</a:t>
            </a:r>
            <a:r>
              <a:rPr lang="zh-CN" altLang="en-US" dirty="0"/>
              <a:t>：攻击者可以多次调用一个查询操作，通过对比不同调用返回的结果获取数据集中个体的隐私信息。</a:t>
            </a:r>
            <a:endParaRPr lang="en-US" altLang="zh-CN" dirty="0"/>
          </a:p>
        </p:txBody>
      </p:sp>
      <p:graphicFrame>
        <p:nvGraphicFramePr>
          <p:cNvPr id="5" name="Table 4">
            <a:extLst>
              <a:ext uri="{FF2B5EF4-FFF2-40B4-BE49-F238E27FC236}">
                <a16:creationId xmlns:a16="http://schemas.microsoft.com/office/drawing/2014/main" id="{3E89E878-5A36-4D16-AF27-77D488285C8B}"/>
              </a:ext>
            </a:extLst>
          </p:cNvPr>
          <p:cNvGraphicFramePr>
            <a:graphicFrameLocks noGrp="1"/>
          </p:cNvGraphicFramePr>
          <p:nvPr>
            <p:extLst>
              <p:ext uri="{D42A27DB-BD31-4B8C-83A1-F6EECF244321}">
                <p14:modId xmlns:p14="http://schemas.microsoft.com/office/powerpoint/2010/main" val="3680157407"/>
              </p:ext>
            </p:extLst>
          </p:nvPr>
        </p:nvGraphicFramePr>
        <p:xfrm>
          <a:off x="953658" y="3475180"/>
          <a:ext cx="2833255" cy="1808664"/>
        </p:xfrm>
        <a:graphic>
          <a:graphicData uri="http://schemas.openxmlformats.org/drawingml/2006/table">
            <a:tbl>
              <a:tblPr/>
              <a:tblGrid>
                <a:gridCol w="1143000">
                  <a:extLst>
                    <a:ext uri="{9D8B030D-6E8A-4147-A177-3AD203B41FA5}">
                      <a16:colId xmlns:a16="http://schemas.microsoft.com/office/drawing/2014/main" val="2412078786"/>
                    </a:ext>
                  </a:extLst>
                </a:gridCol>
                <a:gridCol w="1690255">
                  <a:extLst>
                    <a:ext uri="{9D8B030D-6E8A-4147-A177-3AD203B41FA5}">
                      <a16:colId xmlns:a16="http://schemas.microsoft.com/office/drawing/2014/main" val="4168938495"/>
                    </a:ext>
                  </a:extLst>
                </a:gridCol>
              </a:tblGrid>
              <a:tr h="230414">
                <a:tc>
                  <a:txBody>
                    <a:bodyPr/>
                    <a:lstStyle/>
                    <a:p>
                      <a:pPr algn="ctr"/>
                      <a:r>
                        <a:rPr lang="en-US" sz="1600" dirty="0">
                          <a:effectLst/>
                        </a:rPr>
                        <a:t>Name</a:t>
                      </a:r>
                    </a:p>
                  </a:txBody>
                  <a:tcPr marL="57604" marR="57604" marT="28802" marB="2880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1600">
                          <a:effectLst/>
                        </a:rPr>
                        <a:t>Has Diabetes (X)</a:t>
                      </a:r>
                    </a:p>
                  </a:txBody>
                  <a:tcPr marL="57604" marR="57604" marT="28802" marB="2880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1690066655"/>
                  </a:ext>
                </a:extLst>
              </a:tr>
              <a:tr h="230414">
                <a:tc>
                  <a:txBody>
                    <a:bodyPr/>
                    <a:lstStyle/>
                    <a:p>
                      <a:pPr algn="ctr"/>
                      <a:r>
                        <a:rPr lang="en-US" sz="1600">
                          <a:effectLst/>
                        </a:rPr>
                        <a:t>Ross</a:t>
                      </a:r>
                    </a:p>
                  </a:txBody>
                  <a:tcPr marL="57604" marR="57604" marT="28802" marB="2880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sz="1600">
                          <a:effectLst/>
                        </a:rPr>
                        <a:t>1</a:t>
                      </a:r>
                    </a:p>
                  </a:txBody>
                  <a:tcPr marL="57604" marR="57604" marT="28802" marB="2880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400697176"/>
                  </a:ext>
                </a:extLst>
              </a:tr>
              <a:tr h="230414">
                <a:tc>
                  <a:txBody>
                    <a:bodyPr/>
                    <a:lstStyle/>
                    <a:p>
                      <a:pPr algn="ctr"/>
                      <a:r>
                        <a:rPr lang="en-US" sz="1600">
                          <a:effectLst/>
                        </a:rPr>
                        <a:t>Monica</a:t>
                      </a:r>
                    </a:p>
                  </a:txBody>
                  <a:tcPr marL="57604" marR="57604" marT="28802" marB="2880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sz="1600">
                          <a:effectLst/>
                        </a:rPr>
                        <a:t>1</a:t>
                      </a:r>
                    </a:p>
                  </a:txBody>
                  <a:tcPr marL="57604" marR="57604" marT="28802" marB="2880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0264565"/>
                  </a:ext>
                </a:extLst>
              </a:tr>
              <a:tr h="230414">
                <a:tc>
                  <a:txBody>
                    <a:bodyPr/>
                    <a:lstStyle/>
                    <a:p>
                      <a:pPr algn="ctr"/>
                      <a:r>
                        <a:rPr lang="en-US" sz="1600">
                          <a:effectLst/>
                        </a:rPr>
                        <a:t>Joey</a:t>
                      </a:r>
                    </a:p>
                  </a:txBody>
                  <a:tcPr marL="57604" marR="57604" marT="28802" marB="2880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sz="1600" dirty="0">
                          <a:effectLst/>
                        </a:rPr>
                        <a:t>0</a:t>
                      </a:r>
                    </a:p>
                  </a:txBody>
                  <a:tcPr marL="57604" marR="57604" marT="28802" marB="2880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329976613"/>
                  </a:ext>
                </a:extLst>
              </a:tr>
              <a:tr h="230414">
                <a:tc>
                  <a:txBody>
                    <a:bodyPr/>
                    <a:lstStyle/>
                    <a:p>
                      <a:pPr algn="ctr"/>
                      <a:r>
                        <a:rPr lang="en-US" sz="1600">
                          <a:effectLst/>
                        </a:rPr>
                        <a:t>Phoebe</a:t>
                      </a:r>
                    </a:p>
                  </a:txBody>
                  <a:tcPr marL="57604" marR="57604" marT="28802" marB="2880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sz="1600">
                          <a:effectLst/>
                        </a:rPr>
                        <a:t>0</a:t>
                      </a:r>
                    </a:p>
                  </a:txBody>
                  <a:tcPr marL="57604" marR="57604" marT="28802" marB="2880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838159765"/>
                  </a:ext>
                </a:extLst>
              </a:tr>
              <a:tr h="230414">
                <a:tc>
                  <a:txBody>
                    <a:bodyPr/>
                    <a:lstStyle/>
                    <a:p>
                      <a:pPr algn="ctr"/>
                      <a:r>
                        <a:rPr lang="en-US" sz="1600">
                          <a:effectLst/>
                        </a:rPr>
                        <a:t>Chandler</a:t>
                      </a:r>
                    </a:p>
                  </a:txBody>
                  <a:tcPr marL="57604" marR="57604" marT="28802" marB="2880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ctr"/>
                      <a:r>
                        <a:rPr lang="en-US" sz="1600" dirty="0">
                          <a:effectLst/>
                        </a:rPr>
                        <a:t>1</a:t>
                      </a:r>
                    </a:p>
                  </a:txBody>
                  <a:tcPr marL="57604" marR="57604" marT="28802" marB="28802"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191077742"/>
                  </a:ext>
                </a:extLst>
              </a:tr>
            </a:tbl>
          </a:graphicData>
        </a:graphic>
      </p:graphicFrame>
      <p:sp>
        <p:nvSpPr>
          <p:cNvPr id="6" name="Text Placeholder 2">
            <a:extLst>
              <a:ext uri="{FF2B5EF4-FFF2-40B4-BE49-F238E27FC236}">
                <a16:creationId xmlns:a16="http://schemas.microsoft.com/office/drawing/2014/main" id="{5A0D03E9-885E-48F9-AA91-3C1137DA15DB}"/>
              </a:ext>
            </a:extLst>
          </p:cNvPr>
          <p:cNvSpPr txBox="1">
            <a:spLocks/>
          </p:cNvSpPr>
          <p:nvPr/>
        </p:nvSpPr>
        <p:spPr>
          <a:xfrm>
            <a:off x="4322618" y="2487654"/>
            <a:ext cx="7213600" cy="146193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spcAft>
                <a:spcPts val="1200"/>
              </a:spcAft>
              <a:buFont typeface="Wingdings" panose="05000000000000000000" pitchFamily="2" charset="2"/>
              <a:buNone/>
            </a:pPr>
            <a:r>
              <a:rPr lang="zh-CN" altLang="en-US" sz="2000" dirty="0"/>
              <a:t>假设医院维护一个数据库存储糖尿病人信息，提供数据查询服务 </a:t>
            </a:r>
            <a:r>
              <a:rPr lang="en-US" altLang="zh-CN" sz="2000" dirty="0"/>
              <a:t>COUNT()</a:t>
            </a:r>
            <a:r>
              <a:rPr lang="zh-CN" altLang="en-US" sz="2000" dirty="0"/>
              <a:t>，返回数据集中患有糖尿病的人数。</a:t>
            </a:r>
            <a:endParaRPr lang="en-US" altLang="zh-CN" sz="2000" dirty="0"/>
          </a:p>
          <a:p>
            <a:pPr marL="0" indent="0">
              <a:spcBef>
                <a:spcPts val="600"/>
              </a:spcBef>
              <a:spcAft>
                <a:spcPts val="1200"/>
              </a:spcAft>
              <a:buFont typeface="Wingdings" panose="05000000000000000000" pitchFamily="2" charset="2"/>
              <a:buNone/>
            </a:pPr>
            <a:r>
              <a:rPr lang="zh-CN" altLang="en-US" sz="2000" b="1" dirty="0"/>
              <a:t>差分攻击</a:t>
            </a:r>
            <a:r>
              <a:rPr lang="zh-CN" altLang="en-US" sz="2000" dirty="0"/>
              <a:t>：攻击者可以在</a:t>
            </a:r>
            <a:r>
              <a:rPr lang="en-US" altLang="zh-CN" sz="2000" dirty="0"/>
              <a:t>Chandler</a:t>
            </a:r>
            <a:r>
              <a:rPr lang="zh-CN" altLang="en-US" sz="2000" dirty="0"/>
              <a:t>进入数据库前后调用</a:t>
            </a:r>
            <a:r>
              <a:rPr lang="en-US" altLang="zh-CN" sz="2000" dirty="0"/>
              <a:t>COUNT</a:t>
            </a:r>
            <a:r>
              <a:rPr lang="zh-CN" altLang="en-US" sz="2000" dirty="0"/>
              <a:t>，通过分析其结果的区别获知</a:t>
            </a:r>
            <a:r>
              <a:rPr lang="en-US" altLang="zh-CN" sz="2000" dirty="0"/>
              <a:t>Chandler</a:t>
            </a:r>
            <a:r>
              <a:rPr lang="zh-CN" altLang="en-US" sz="2000" dirty="0"/>
              <a:t>是否患有糖尿病。</a:t>
            </a:r>
            <a:endParaRPr lang="en-US" altLang="zh-CN" sz="2000" dirty="0"/>
          </a:p>
        </p:txBody>
      </p:sp>
      <p:sp>
        <p:nvSpPr>
          <p:cNvPr id="7" name="Text Placeholder 2">
            <a:extLst>
              <a:ext uri="{FF2B5EF4-FFF2-40B4-BE49-F238E27FC236}">
                <a16:creationId xmlns:a16="http://schemas.microsoft.com/office/drawing/2014/main" id="{743FC1E3-8BFB-46EA-87E3-D76255323B5E}"/>
              </a:ext>
            </a:extLst>
          </p:cNvPr>
          <p:cNvSpPr txBox="1">
            <a:spLocks/>
          </p:cNvSpPr>
          <p:nvPr/>
        </p:nvSpPr>
        <p:spPr>
          <a:xfrm>
            <a:off x="1872676" y="3075526"/>
            <a:ext cx="995218"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zh-CN" altLang="en-US" sz="2000" b="1" dirty="0"/>
              <a:t>数据集</a:t>
            </a:r>
            <a:endParaRPr lang="en-US" altLang="zh-CN" sz="2000" dirty="0"/>
          </a:p>
        </p:txBody>
      </p:sp>
      <p:grpSp>
        <p:nvGrpSpPr>
          <p:cNvPr id="18" name="Group 17">
            <a:extLst>
              <a:ext uri="{FF2B5EF4-FFF2-40B4-BE49-F238E27FC236}">
                <a16:creationId xmlns:a16="http://schemas.microsoft.com/office/drawing/2014/main" id="{C5DF157C-47AB-422B-AA3F-9BAA917A9841}"/>
              </a:ext>
            </a:extLst>
          </p:cNvPr>
          <p:cNvGrpSpPr/>
          <p:nvPr/>
        </p:nvGrpSpPr>
        <p:grpSpPr>
          <a:xfrm>
            <a:off x="4322618" y="4196870"/>
            <a:ext cx="7213600" cy="2000548"/>
            <a:chOff x="4322618" y="4196870"/>
            <a:chExt cx="7213600" cy="2000548"/>
          </a:xfrm>
        </p:grpSpPr>
        <mc:AlternateContent xmlns:mc="http://schemas.openxmlformats.org/markup-compatibility/2006" xmlns:a14="http://schemas.microsoft.com/office/drawing/2010/main">
          <mc:Choice Requires="a14">
            <p:sp>
              <p:nvSpPr>
                <p:cNvPr id="11" name="Text Placeholder 2">
                  <a:extLst>
                    <a:ext uri="{FF2B5EF4-FFF2-40B4-BE49-F238E27FC236}">
                      <a16:creationId xmlns:a16="http://schemas.microsoft.com/office/drawing/2014/main" id="{1F84072B-DC89-438D-8591-54418CC97B20}"/>
                    </a:ext>
                  </a:extLst>
                </p:cNvPr>
                <p:cNvSpPr txBox="1">
                  <a:spLocks/>
                </p:cNvSpPr>
                <p:nvPr/>
              </p:nvSpPr>
              <p:spPr>
                <a:xfrm>
                  <a:off x="4322618" y="4196870"/>
                  <a:ext cx="7213600" cy="200054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spcAft>
                      <a:spcPts val="1200"/>
                    </a:spcAft>
                    <a:buNone/>
                  </a:pPr>
                  <a:r>
                    <a:rPr lang="zh-CN" altLang="en-US" sz="2000" b="1" dirty="0"/>
                    <a:t>差分隐私定义</a:t>
                  </a:r>
                  <a:r>
                    <a:rPr lang="zh-CN" altLang="en-US" sz="2000" dirty="0"/>
                    <a:t>：假设</a:t>
                  </a:r>
                  <a14:m>
                    <m:oMath xmlns:m="http://schemas.openxmlformats.org/officeDocument/2006/math">
                      <m:r>
                        <a:rPr lang="en-US" altLang="zh-CN" sz="2000" i="1" dirty="0" smtClean="0">
                          <a:latin typeface="Cambria Math" panose="02040503050406030204" pitchFamily="18" charset="0"/>
                        </a:rPr>
                        <m:t>ɛ</m:t>
                      </m:r>
                    </m:oMath>
                  </a14:m>
                  <a:r>
                    <a:rPr lang="zh-CN" altLang="en-US" sz="2000" dirty="0"/>
                    <a:t>是一个正实数，</a:t>
                  </a:r>
                  <a:r>
                    <a:rPr lang="en-US" altLang="zh-CN" sz="2000" dirty="0"/>
                    <a:t>A</a:t>
                  </a:r>
                  <a:r>
                    <a:rPr lang="zh-CN" altLang="en-US" sz="2000" dirty="0"/>
                    <a:t>是一个以数据集为输入的随机算法。对于任意</a:t>
                  </a:r>
                  <a:r>
                    <a:rPr lang="zh-CN" altLang="en-US" sz="2000" b="1" dirty="0"/>
                    <a:t>邻近数据集</a:t>
                  </a:r>
                  <a14:m>
                    <m:oMath xmlns:m="http://schemas.openxmlformats.org/officeDocument/2006/math">
                      <m:sSub>
                        <m:sSubPr>
                          <m:ctrlPr>
                            <a:rPr lang="en-US" altLang="zh-CN" sz="2000" b="0" i="1" dirty="0" smtClean="0">
                              <a:latin typeface="Cambria Math" panose="02040503050406030204" pitchFamily="18" charset="0"/>
                            </a:rPr>
                          </m:ctrlPr>
                        </m:sSubPr>
                        <m:e>
                          <m:r>
                            <a:rPr lang="en-US" altLang="zh-CN" sz="2000" i="1" dirty="0" smtClean="0">
                              <a:latin typeface="Cambria Math" panose="02040503050406030204" pitchFamily="18" charset="0"/>
                            </a:rPr>
                            <m:t>𝐷</m:t>
                          </m:r>
                        </m:e>
                        <m:sub>
                          <m:r>
                            <a:rPr lang="en-US" altLang="zh-CN" sz="2000" i="1" dirty="0" smtClean="0">
                              <a:latin typeface="Cambria Math" panose="02040503050406030204" pitchFamily="18" charset="0"/>
                            </a:rPr>
                            <m:t>1</m:t>
                          </m:r>
                        </m:sub>
                      </m:sSub>
                    </m:oMath>
                  </a14:m>
                  <a:r>
                    <a:rPr lang="zh-CN" altLang="en-US" sz="2000" dirty="0"/>
                    <a:t>和</a:t>
                  </a:r>
                  <a14:m>
                    <m:oMath xmlns:m="http://schemas.openxmlformats.org/officeDocument/2006/math">
                      <m:sSub>
                        <m:sSubPr>
                          <m:ctrlPr>
                            <a:rPr lang="en-US" altLang="zh-CN" sz="2000" b="0" i="1" dirty="0" smtClean="0">
                              <a:latin typeface="Cambria Math" panose="02040503050406030204" pitchFamily="18" charset="0"/>
                            </a:rPr>
                          </m:ctrlPr>
                        </m:sSubPr>
                        <m:e>
                          <m:r>
                            <a:rPr lang="en-US" altLang="zh-CN" sz="2000" i="1" dirty="0" smtClean="0">
                              <a:latin typeface="Cambria Math" panose="02040503050406030204" pitchFamily="18" charset="0"/>
                            </a:rPr>
                            <m:t>𝐷</m:t>
                          </m:r>
                        </m:e>
                        <m:sub>
                          <m:r>
                            <a:rPr lang="en-US" altLang="zh-CN" sz="2000" i="1" dirty="0" smtClean="0">
                              <a:latin typeface="Cambria Math" panose="02040503050406030204" pitchFamily="18" charset="0"/>
                            </a:rPr>
                            <m:t>2</m:t>
                          </m:r>
                        </m:sub>
                      </m:sSub>
                    </m:oMath>
                  </a14:m>
                  <a:r>
                    <a:rPr lang="zh-CN" altLang="en-US" sz="2000" dirty="0"/>
                    <a:t>，</a:t>
                  </a:r>
                  <a:r>
                    <a:rPr lang="en-US" altLang="zh-CN" sz="2000" dirty="0"/>
                    <a:t>A</a:t>
                  </a:r>
                  <a:r>
                    <a:rPr lang="zh-CN" altLang="en-US" sz="2000" dirty="0"/>
                    <a:t>的输出域的任意子集</a:t>
                  </a:r>
                  <a:r>
                    <a:rPr lang="en-US" altLang="zh-CN" sz="2000" dirty="0"/>
                    <a:t>S</a:t>
                  </a:r>
                  <a:r>
                    <a:rPr lang="zh-CN" altLang="en-US" sz="2000" dirty="0"/>
                    <a:t>，如果满足：</a:t>
                  </a:r>
                  <a:endParaRPr lang="en-US" altLang="zh-CN" sz="2000" dirty="0"/>
                </a:p>
                <a:p>
                  <a:pPr marL="0" indent="0">
                    <a:spcBef>
                      <a:spcPts val="600"/>
                    </a:spcBef>
                    <a:spcAft>
                      <a:spcPts val="1200"/>
                    </a:spcAft>
                    <a:buNone/>
                  </a:pPr>
                  <a:r>
                    <a:rPr lang="zh-CN" altLang="en-US" sz="2000" dirty="0"/>
                    <a:t>则算法</a:t>
                  </a:r>
                  <a:r>
                    <a:rPr lang="en-US" altLang="zh-CN" sz="2000" dirty="0"/>
                    <a:t>A</a:t>
                  </a:r>
                  <a:r>
                    <a:rPr lang="zh-CN" altLang="en-US" sz="2000" dirty="0"/>
                    <a:t>满足</a:t>
                  </a:r>
                  <a14:m>
                    <m:oMath xmlns:m="http://schemas.openxmlformats.org/officeDocument/2006/math">
                      <m:r>
                        <a:rPr lang="en-US" altLang="zh-CN" sz="2000" i="1" dirty="0">
                          <a:latin typeface="Cambria Math" panose="02040503050406030204" pitchFamily="18" charset="0"/>
                        </a:rPr>
                        <m:t>ɛ</m:t>
                      </m:r>
                    </m:oMath>
                  </a14:m>
                  <a:r>
                    <a:rPr lang="en-US" altLang="zh-CN" sz="2000" dirty="0"/>
                    <a:t>-</a:t>
                  </a:r>
                  <a:r>
                    <a:rPr lang="zh-CN" altLang="en-US" sz="2000" dirty="0"/>
                    <a:t>差分隐私 </a:t>
                  </a:r>
                  <a:r>
                    <a:rPr lang="en-US" altLang="zh-CN" sz="2000" dirty="0"/>
                    <a:t>(</a:t>
                  </a:r>
                  <a14:m>
                    <m:oMath xmlns:m="http://schemas.openxmlformats.org/officeDocument/2006/math">
                      <m:r>
                        <a:rPr lang="en-US" altLang="zh-CN" sz="2000" i="1" dirty="0">
                          <a:latin typeface="Cambria Math" panose="02040503050406030204" pitchFamily="18" charset="0"/>
                        </a:rPr>
                        <m:t>ɛ</m:t>
                      </m:r>
                    </m:oMath>
                  </a14:m>
                  <a:r>
                    <a:rPr lang="en-US" altLang="zh-CN" sz="2000" dirty="0"/>
                    <a:t>-differential privacy)</a:t>
                  </a:r>
                  <a:r>
                    <a:rPr lang="zh-CN" altLang="en-US" sz="2000" dirty="0"/>
                    <a:t>。</a:t>
                  </a:r>
                  <a:endParaRPr lang="en-US" altLang="zh-CN" sz="2000" dirty="0"/>
                </a:p>
                <a:p>
                  <a:pPr marL="0" indent="0">
                    <a:spcBef>
                      <a:spcPts val="600"/>
                    </a:spcBef>
                    <a:spcAft>
                      <a:spcPts val="1200"/>
                    </a:spcAft>
                    <a:buNone/>
                  </a:pPr>
                  <a:r>
                    <a:rPr lang="zh-CN" altLang="en-US" sz="2000" b="1" dirty="0"/>
                    <a:t>邻近数据集：</a:t>
                  </a:r>
                  <a14:m>
                    <m:oMath xmlns:m="http://schemas.openxmlformats.org/officeDocument/2006/math">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𝐷</m:t>
                          </m:r>
                        </m:e>
                        <m:sub>
                          <m:r>
                            <a:rPr lang="en-US" altLang="zh-CN" sz="2000" i="1" dirty="0">
                              <a:latin typeface="Cambria Math" panose="02040503050406030204" pitchFamily="18" charset="0"/>
                            </a:rPr>
                            <m:t>1</m:t>
                          </m:r>
                        </m:sub>
                      </m:sSub>
                    </m:oMath>
                  </a14:m>
                  <a:r>
                    <a:rPr lang="zh-CN" altLang="en-US" sz="2000" dirty="0"/>
                    <a:t>和</a:t>
                  </a:r>
                  <a14:m>
                    <m:oMath xmlns:m="http://schemas.openxmlformats.org/officeDocument/2006/math">
                      <m:sSub>
                        <m:sSubPr>
                          <m:ctrlPr>
                            <a:rPr lang="en-US" altLang="zh-CN" sz="2000" i="1" dirty="0">
                              <a:latin typeface="Cambria Math" panose="02040503050406030204" pitchFamily="18" charset="0"/>
                            </a:rPr>
                          </m:ctrlPr>
                        </m:sSubPr>
                        <m:e>
                          <m:r>
                            <a:rPr lang="en-US" altLang="zh-CN" sz="2000" i="1" dirty="0">
                              <a:latin typeface="Cambria Math" panose="02040503050406030204" pitchFamily="18" charset="0"/>
                            </a:rPr>
                            <m:t>𝐷</m:t>
                          </m:r>
                        </m:e>
                        <m:sub>
                          <m:r>
                            <a:rPr lang="en-US" altLang="zh-CN" sz="2000" i="1" dirty="0">
                              <a:latin typeface="Cambria Math" panose="02040503050406030204" pitchFamily="18" charset="0"/>
                            </a:rPr>
                            <m:t>2</m:t>
                          </m:r>
                        </m:sub>
                      </m:sSub>
                      <m:r>
                        <a:rPr lang="zh-CN" altLang="en-US" sz="2000" i="1" dirty="0" smtClean="0">
                          <a:latin typeface="Cambria Math" panose="02040503050406030204" pitchFamily="18" charset="0"/>
                        </a:rPr>
                        <m:t>之间</m:t>
                      </m:r>
                    </m:oMath>
                  </a14:m>
                  <a:r>
                    <a:rPr lang="zh-CN" altLang="en-US" sz="2000" dirty="0"/>
                    <a:t>只有一条记录有区别。</a:t>
                  </a:r>
                  <a:endParaRPr lang="en-US" altLang="zh-CN" sz="2000" dirty="0"/>
                </a:p>
              </p:txBody>
            </p:sp>
          </mc:Choice>
          <mc:Fallback xmlns="">
            <p:sp>
              <p:nvSpPr>
                <p:cNvPr id="11" name="Text Placeholder 2">
                  <a:extLst>
                    <a:ext uri="{FF2B5EF4-FFF2-40B4-BE49-F238E27FC236}">
                      <a16:creationId xmlns:a16="http://schemas.microsoft.com/office/drawing/2014/main" id="{1F84072B-DC89-438D-8591-54418CC97B20}"/>
                    </a:ext>
                  </a:extLst>
                </p:cNvPr>
                <p:cNvSpPr txBox="1">
                  <a:spLocks noRot="1" noChangeAspect="1" noMove="1" noResize="1" noEditPoints="1" noAdjustHandles="1" noChangeArrowheads="1" noChangeShapeType="1" noTextEdit="1"/>
                </p:cNvSpPr>
                <p:nvPr/>
              </p:nvSpPr>
              <p:spPr>
                <a:xfrm>
                  <a:off x="4322618" y="4196870"/>
                  <a:ext cx="7213600" cy="2000548"/>
                </a:xfrm>
                <a:prstGeom prst="rect">
                  <a:avLst/>
                </a:prstGeom>
                <a:blipFill>
                  <a:blip r:embed="rId3"/>
                  <a:stretch>
                    <a:fillRect/>
                  </a:stretch>
                </a:blipFill>
              </p:spPr>
              <p:txBody>
                <a:bodyPr/>
                <a:lstStyle/>
                <a:p>
                  <a:r>
                    <a:rPr lang="en-US">
                      <a:noFill/>
                    </a:rPr>
                    <a:t> </a:t>
                  </a:r>
                </a:p>
              </p:txBody>
            </p:sp>
          </mc:Fallback>
        </mc:AlternateContent>
        <p:pic>
          <p:nvPicPr>
            <p:cNvPr id="17" name="Picture 16">
              <a:extLst>
                <a:ext uri="{FF2B5EF4-FFF2-40B4-BE49-F238E27FC236}">
                  <a16:creationId xmlns:a16="http://schemas.microsoft.com/office/drawing/2014/main" id="{D04DE4D7-14F2-4E67-B810-7F7B4992598F}"/>
                </a:ext>
              </a:extLst>
            </p:cNvPr>
            <p:cNvPicPr>
              <a:picLocks noChangeAspect="1"/>
            </p:cNvPicPr>
            <p:nvPr/>
          </p:nvPicPr>
          <p:blipFill>
            <a:blip r:embed="rId4"/>
            <a:stretch>
              <a:fillRect/>
            </a:stretch>
          </p:blipFill>
          <p:spPr>
            <a:xfrm>
              <a:off x="6192335" y="4896560"/>
              <a:ext cx="3474165" cy="387284"/>
            </a:xfrm>
            <a:prstGeom prst="rect">
              <a:avLst/>
            </a:prstGeom>
          </p:spPr>
        </p:pic>
      </p:grpSp>
      <p:sp>
        <p:nvSpPr>
          <p:cNvPr id="19" name="Rectangle 18">
            <a:extLst>
              <a:ext uri="{FF2B5EF4-FFF2-40B4-BE49-F238E27FC236}">
                <a16:creationId xmlns:a16="http://schemas.microsoft.com/office/drawing/2014/main" id="{58D9A90B-EC71-4C02-B1F2-D5AEA1D6D1D2}"/>
              </a:ext>
            </a:extLst>
          </p:cNvPr>
          <p:cNvSpPr/>
          <p:nvPr/>
        </p:nvSpPr>
        <p:spPr>
          <a:xfrm>
            <a:off x="10188385" y="81702"/>
            <a:ext cx="1907894" cy="338554"/>
          </a:xfrm>
          <a:prstGeom prst="rect">
            <a:avLst/>
          </a:prstGeom>
        </p:spPr>
        <p:txBody>
          <a:bodyPr wrap="none">
            <a:spAutoFit/>
          </a:bodyPr>
          <a:lstStyle/>
          <a:p>
            <a:pPr algn="r"/>
            <a:r>
              <a:rPr lang="zh-CN" altLang="en-US" sz="1600" dirty="0">
                <a:solidFill>
                  <a:schemeClr val="bg2">
                    <a:lumMod val="50000"/>
                  </a:schemeClr>
                </a:solidFill>
              </a:rPr>
              <a:t>保密性</a:t>
            </a:r>
            <a:r>
              <a:rPr lang="en-US" altLang="zh-CN" sz="1600" dirty="0">
                <a:solidFill>
                  <a:schemeClr val="bg2">
                    <a:lumMod val="50000"/>
                  </a:schemeClr>
                </a:solidFill>
              </a:rPr>
              <a:t>-</a:t>
            </a:r>
            <a:r>
              <a:rPr lang="zh-CN" altLang="en-US" sz="1600" dirty="0">
                <a:solidFill>
                  <a:schemeClr val="bg2">
                    <a:lumMod val="50000"/>
                  </a:schemeClr>
                </a:solidFill>
              </a:rPr>
              <a:t>数据保密性</a:t>
            </a:r>
            <a:endParaRPr lang="en-US" sz="1600" dirty="0">
              <a:solidFill>
                <a:schemeClr val="bg2">
                  <a:lumMod val="50000"/>
                </a:schemeClr>
              </a:solidFill>
            </a:endParaRPr>
          </a:p>
        </p:txBody>
      </p:sp>
    </p:spTree>
    <p:extLst>
      <p:ext uri="{BB962C8B-B14F-4D97-AF65-F5344CB8AC3E}">
        <p14:creationId xmlns:p14="http://schemas.microsoft.com/office/powerpoint/2010/main" val="80049875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FDDDDC6-462A-415E-8F2C-B985238B270A}"/>
              </a:ext>
            </a:extLst>
          </p:cNvPr>
          <p:cNvSpPr/>
          <p:nvPr/>
        </p:nvSpPr>
        <p:spPr bwMode="auto">
          <a:xfrm>
            <a:off x="6594764" y="1320800"/>
            <a:ext cx="4895272" cy="4802909"/>
          </a:xfrm>
          <a:prstGeom prst="rect">
            <a:avLst/>
          </a:prstGeom>
          <a:solidFill>
            <a:schemeClr val="bg1"/>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78DFCE8D-3B57-4546-9284-C3B4282786A9}"/>
              </a:ext>
            </a:extLst>
          </p:cNvPr>
          <p:cNvPicPr>
            <a:picLocks noChangeAspect="1"/>
          </p:cNvPicPr>
          <p:nvPr/>
        </p:nvPicPr>
        <p:blipFill>
          <a:blip r:embed="rId3"/>
          <a:stretch>
            <a:fillRect/>
          </a:stretch>
        </p:blipFill>
        <p:spPr>
          <a:xfrm>
            <a:off x="7671637" y="5212465"/>
            <a:ext cx="2749010" cy="740445"/>
          </a:xfrm>
          <a:prstGeom prst="rect">
            <a:avLst/>
          </a:prstGeom>
        </p:spPr>
      </p:pic>
      <p:sp>
        <p:nvSpPr>
          <p:cNvPr id="2" name="Title 1">
            <a:extLst>
              <a:ext uri="{FF2B5EF4-FFF2-40B4-BE49-F238E27FC236}">
                <a16:creationId xmlns:a16="http://schemas.microsoft.com/office/drawing/2014/main" id="{0291BF6C-A031-443A-91F8-8A620E32B512}"/>
              </a:ext>
            </a:extLst>
          </p:cNvPr>
          <p:cNvSpPr>
            <a:spLocks noGrp="1"/>
          </p:cNvSpPr>
          <p:nvPr>
            <p:ph type="title"/>
          </p:nvPr>
        </p:nvSpPr>
        <p:spPr/>
        <p:txBody>
          <a:bodyPr/>
          <a:lstStyle/>
          <a:p>
            <a:r>
              <a:rPr lang="zh-CN" altLang="en-US" dirty="0"/>
              <a:t>达成差分隐私的方法</a:t>
            </a:r>
            <a:endParaRPr lang="en-US" dirty="0"/>
          </a:p>
        </p:txBody>
      </p:sp>
      <p:sp>
        <p:nvSpPr>
          <p:cNvPr id="3" name="Text Placeholder 2">
            <a:extLst>
              <a:ext uri="{FF2B5EF4-FFF2-40B4-BE49-F238E27FC236}">
                <a16:creationId xmlns:a16="http://schemas.microsoft.com/office/drawing/2014/main" id="{C905BD8A-2B99-44D5-8A11-0EF02AF6327E}"/>
              </a:ext>
            </a:extLst>
          </p:cNvPr>
          <p:cNvSpPr>
            <a:spLocks noGrp="1"/>
          </p:cNvSpPr>
          <p:nvPr>
            <p:ph type="body" sz="quarter" idx="10"/>
          </p:nvPr>
        </p:nvSpPr>
        <p:spPr>
          <a:xfrm>
            <a:off x="584200" y="1435497"/>
            <a:ext cx="5442656" cy="1169551"/>
          </a:xfrm>
        </p:spPr>
        <p:txBody>
          <a:bodyPr/>
          <a:lstStyle/>
          <a:p>
            <a:r>
              <a:rPr lang="en-US" altLang="zh-CN" dirty="0"/>
              <a:t>Laplace</a:t>
            </a:r>
            <a:r>
              <a:rPr lang="zh-CN" altLang="en-US" dirty="0"/>
              <a:t>机制</a:t>
            </a:r>
          </a:p>
          <a:p>
            <a:pPr lvl="1"/>
            <a:r>
              <a:rPr lang="zh-CN" altLang="en-US" dirty="0"/>
              <a:t>适用于数值型输出</a:t>
            </a:r>
            <a:endParaRPr lang="en-US" altLang="zh-CN" dirty="0"/>
          </a:p>
          <a:p>
            <a:pPr lvl="1"/>
            <a:r>
              <a:rPr lang="zh-CN" altLang="en-US" dirty="0"/>
              <a:t>方法：对返回结果添加</a:t>
            </a:r>
            <a:r>
              <a:rPr lang="en-US" altLang="zh-CN" dirty="0"/>
              <a:t>Laplace</a:t>
            </a:r>
            <a:r>
              <a:rPr lang="zh-CN" altLang="en-US" dirty="0"/>
              <a:t>分布的噪声</a:t>
            </a:r>
            <a:endParaRPr lang="en-US" altLang="zh-CN" dirty="0"/>
          </a:p>
        </p:txBody>
      </p:sp>
      <mc:AlternateContent xmlns:mc="http://schemas.openxmlformats.org/markup-compatibility/2006" xmlns:a14="http://schemas.microsoft.com/office/drawing/2010/main">
        <mc:Choice Requires="a14">
          <p:sp>
            <p:nvSpPr>
              <p:cNvPr id="4" name="Text Placeholder 2">
                <a:extLst>
                  <a:ext uri="{FF2B5EF4-FFF2-40B4-BE49-F238E27FC236}">
                    <a16:creationId xmlns:a16="http://schemas.microsoft.com/office/drawing/2014/main" id="{7AA108F7-401C-47D9-BD84-B7D4962A6F49}"/>
                  </a:ext>
                </a:extLst>
              </p:cNvPr>
              <p:cNvSpPr txBox="1">
                <a:spLocks/>
              </p:cNvSpPr>
              <p:nvPr/>
            </p:nvSpPr>
            <p:spPr>
              <a:xfrm>
                <a:off x="533543" y="4475292"/>
                <a:ext cx="5493313" cy="221599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2400" dirty="0"/>
                  <a:t>指数机制</a:t>
                </a:r>
                <a:endParaRPr lang="en-US" altLang="zh-CN" sz="2400" dirty="0"/>
              </a:p>
              <a:p>
                <a:pPr lvl="1"/>
                <a:r>
                  <a:rPr lang="zh-CN" altLang="en-US" sz="1800" dirty="0"/>
                  <a:t>适用于非数值型输出</a:t>
                </a:r>
                <a:endParaRPr lang="en-US" altLang="zh-CN" sz="1800" dirty="0"/>
              </a:p>
              <a:p>
                <a:pPr lvl="1"/>
                <a:r>
                  <a:rPr lang="zh-CN" altLang="en-US" sz="1800" dirty="0"/>
                  <a:t>方法：以一定的随机概率从输出范围中选择输出</a:t>
                </a:r>
                <a:endParaRPr lang="en-US" altLang="zh-CN" sz="1800" dirty="0"/>
              </a:p>
              <a:p>
                <a:r>
                  <a:rPr lang="zh-CN" altLang="en-US" sz="2400" dirty="0"/>
                  <a:t>组合机制</a:t>
                </a:r>
                <a:endParaRPr lang="en-US" altLang="zh-CN" sz="2400" dirty="0"/>
              </a:p>
              <a:p>
                <a:pPr lvl="1"/>
                <a:r>
                  <a:rPr lang="en-US" altLang="zh-CN" sz="1800" dirty="0"/>
                  <a:t>2</a:t>
                </a:r>
                <a:r>
                  <a:rPr lang="zh-CN" altLang="en-US" sz="1800" dirty="0"/>
                  <a:t>个随机算法组合：</a:t>
                </a:r>
                <a14:m>
                  <m:oMath xmlns:m="http://schemas.openxmlformats.org/officeDocument/2006/math">
                    <m:r>
                      <a:rPr lang="en-US" altLang="zh-CN" sz="1800" i="1" dirty="0" smtClean="0">
                        <a:latin typeface="Cambria Math" panose="02040503050406030204" pitchFamily="18" charset="0"/>
                      </a:rPr>
                      <m:t>ɛ=</m:t>
                    </m:r>
                    <m:sSub>
                      <m:sSubPr>
                        <m:ctrlPr>
                          <a:rPr lang="en-US" altLang="zh-CN" sz="1800" i="1" dirty="0" smtClean="0">
                            <a:latin typeface="Cambria Math" panose="02040503050406030204" pitchFamily="18" charset="0"/>
                          </a:rPr>
                        </m:ctrlPr>
                      </m:sSubPr>
                      <m:e>
                        <m:r>
                          <a:rPr lang="en-US" altLang="zh-CN" sz="1800" i="1" dirty="0" smtClean="0">
                            <a:latin typeface="Cambria Math" panose="02040503050406030204" pitchFamily="18" charset="0"/>
                          </a:rPr>
                          <m:t>ɛ</m:t>
                        </m:r>
                      </m:e>
                      <m:sub>
                        <m:r>
                          <a:rPr lang="en-US" altLang="zh-CN" sz="1800" i="1" dirty="0">
                            <a:latin typeface="Cambria Math" panose="02040503050406030204" pitchFamily="18" charset="0"/>
                          </a:rPr>
                          <m:t>1</m:t>
                        </m:r>
                      </m:sub>
                    </m:sSub>
                    <m:r>
                      <a:rPr lang="en-US" altLang="zh-CN" sz="1800" i="1" dirty="0" smtClean="0">
                        <a:latin typeface="Cambria Math" panose="02040503050406030204" pitchFamily="18" charset="0"/>
                      </a:rPr>
                      <m:t>+</m:t>
                    </m:r>
                    <m:sSub>
                      <m:sSubPr>
                        <m:ctrlPr>
                          <a:rPr lang="en-US" altLang="zh-CN" sz="1800" i="1" dirty="0" smtClean="0">
                            <a:latin typeface="Cambria Math" panose="02040503050406030204" pitchFamily="18" charset="0"/>
                          </a:rPr>
                        </m:ctrlPr>
                      </m:sSubPr>
                      <m:e>
                        <m:r>
                          <a:rPr lang="en-US" altLang="zh-CN" sz="1800" i="1" dirty="0" smtClean="0">
                            <a:latin typeface="Cambria Math" panose="02040503050406030204" pitchFamily="18" charset="0"/>
                          </a:rPr>
                          <m:t>ɛ</m:t>
                        </m:r>
                      </m:e>
                      <m:sub>
                        <m:r>
                          <a:rPr lang="en-US" altLang="zh-CN" sz="1800" i="1" dirty="0" smtClean="0">
                            <a:latin typeface="Cambria Math" panose="02040503050406030204" pitchFamily="18" charset="0"/>
                          </a:rPr>
                          <m:t>2</m:t>
                        </m:r>
                      </m:sub>
                    </m:sSub>
                  </m:oMath>
                </a14:m>
                <a:endParaRPr lang="en-US" altLang="zh-CN" sz="1800" dirty="0"/>
              </a:p>
              <a:p>
                <a:pPr lvl="1"/>
                <a:r>
                  <a:rPr lang="en-US" altLang="zh-CN" sz="1800" dirty="0"/>
                  <a:t>2</a:t>
                </a:r>
                <a:r>
                  <a:rPr lang="zh-CN" altLang="en-US" sz="1800" dirty="0"/>
                  <a:t>个相互独立算法组合：</a:t>
                </a:r>
                <a:r>
                  <a:rPr lang="en-US" altLang="zh-CN" sz="1800" dirty="0"/>
                  <a:t> </a:t>
                </a:r>
                <a14:m>
                  <m:oMath xmlns:m="http://schemas.openxmlformats.org/officeDocument/2006/math">
                    <m:r>
                      <a:rPr lang="en-US" altLang="zh-CN" sz="1800" i="1" dirty="0">
                        <a:latin typeface="Cambria Math" panose="02040503050406030204" pitchFamily="18" charset="0"/>
                      </a:rPr>
                      <m:t>ɛ=</m:t>
                    </m:r>
                    <m:r>
                      <m:rPr>
                        <m:sty m:val="p"/>
                      </m:rPr>
                      <a:rPr lang="en-US" altLang="zh-CN" sz="1800" i="1" dirty="0" smtClean="0">
                        <a:latin typeface="Cambria Math" panose="02040503050406030204" pitchFamily="18" charset="0"/>
                      </a:rPr>
                      <m:t>max</m:t>
                    </m:r>
                    <m:r>
                      <a:rPr lang="en-US" altLang="zh-CN" sz="1800" b="0" i="1" dirty="0" smtClean="0">
                        <a:latin typeface="Cambria Math" panose="02040503050406030204" pitchFamily="18" charset="0"/>
                      </a:rPr>
                      <m:t>(</m:t>
                    </m:r>
                    <m:sSub>
                      <m:sSubPr>
                        <m:ctrlPr>
                          <a:rPr lang="en-US" altLang="zh-CN" sz="1800" i="1" dirty="0">
                            <a:latin typeface="Cambria Math" panose="02040503050406030204" pitchFamily="18" charset="0"/>
                          </a:rPr>
                        </m:ctrlPr>
                      </m:sSubPr>
                      <m:e>
                        <m:r>
                          <a:rPr lang="en-US" altLang="zh-CN" sz="1800" i="1" dirty="0">
                            <a:latin typeface="Cambria Math" panose="02040503050406030204" pitchFamily="18" charset="0"/>
                          </a:rPr>
                          <m:t>ɛ</m:t>
                        </m:r>
                      </m:e>
                      <m:sub>
                        <m:r>
                          <a:rPr lang="en-US" altLang="zh-CN" sz="1800" i="1" dirty="0">
                            <a:latin typeface="Cambria Math" panose="02040503050406030204" pitchFamily="18" charset="0"/>
                          </a:rPr>
                          <m:t>1</m:t>
                        </m:r>
                      </m:sub>
                    </m:sSub>
                    <m:r>
                      <a:rPr lang="en-US" altLang="zh-CN" sz="1800" i="1" dirty="0">
                        <a:latin typeface="Cambria Math" panose="02040503050406030204" pitchFamily="18" charset="0"/>
                      </a:rPr>
                      <m:t>,</m:t>
                    </m:r>
                    <m:sSub>
                      <m:sSubPr>
                        <m:ctrlPr>
                          <a:rPr lang="en-US" altLang="zh-CN" sz="1800" i="1" dirty="0">
                            <a:latin typeface="Cambria Math" panose="02040503050406030204" pitchFamily="18" charset="0"/>
                          </a:rPr>
                        </m:ctrlPr>
                      </m:sSubPr>
                      <m:e>
                        <m:r>
                          <a:rPr lang="en-US" altLang="zh-CN" sz="1800" i="1" dirty="0">
                            <a:latin typeface="Cambria Math" panose="02040503050406030204" pitchFamily="18" charset="0"/>
                          </a:rPr>
                          <m:t>ɛ</m:t>
                        </m:r>
                      </m:e>
                      <m:sub>
                        <m:r>
                          <a:rPr lang="en-US" altLang="zh-CN" sz="1800" i="1" dirty="0">
                            <a:latin typeface="Cambria Math" panose="02040503050406030204" pitchFamily="18" charset="0"/>
                          </a:rPr>
                          <m:t>2</m:t>
                        </m:r>
                      </m:sub>
                    </m:sSub>
                    <m:r>
                      <a:rPr lang="en-US" altLang="zh-CN" sz="1800" b="0" i="1" dirty="0" smtClean="0">
                        <a:latin typeface="Cambria Math" panose="02040503050406030204" pitchFamily="18" charset="0"/>
                      </a:rPr>
                      <m:t>)</m:t>
                    </m:r>
                  </m:oMath>
                </a14:m>
                <a:endParaRPr lang="en-US" altLang="zh-CN" sz="1800" dirty="0"/>
              </a:p>
            </p:txBody>
          </p:sp>
        </mc:Choice>
        <mc:Fallback xmlns="">
          <p:sp>
            <p:nvSpPr>
              <p:cNvPr id="4" name="Text Placeholder 2">
                <a:extLst>
                  <a:ext uri="{FF2B5EF4-FFF2-40B4-BE49-F238E27FC236}">
                    <a16:creationId xmlns:a16="http://schemas.microsoft.com/office/drawing/2014/main" id="{7AA108F7-401C-47D9-BD84-B7D4962A6F49}"/>
                  </a:ext>
                </a:extLst>
              </p:cNvPr>
              <p:cNvSpPr txBox="1">
                <a:spLocks noRot="1" noChangeAspect="1" noMove="1" noResize="1" noEditPoints="1" noAdjustHandles="1" noChangeArrowheads="1" noChangeShapeType="1" noTextEdit="1"/>
              </p:cNvSpPr>
              <p:nvPr/>
            </p:nvSpPr>
            <p:spPr>
              <a:xfrm>
                <a:off x="533543" y="4475292"/>
                <a:ext cx="5493313" cy="2215991"/>
              </a:xfrm>
              <a:prstGeom prst="rect">
                <a:avLst/>
              </a:prstGeom>
              <a:blipFill>
                <a:blip r:embed="rId4"/>
                <a:stretch>
                  <a:fillRect/>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E40C6275-DDB3-43A7-A8CC-9F12A129CD4E}"/>
              </a:ext>
            </a:extLst>
          </p:cNvPr>
          <p:cNvGrpSpPr/>
          <p:nvPr/>
        </p:nvGrpSpPr>
        <p:grpSpPr>
          <a:xfrm>
            <a:off x="797855" y="2706224"/>
            <a:ext cx="5015346" cy="1548870"/>
            <a:chOff x="979055" y="4252952"/>
            <a:chExt cx="5015346" cy="1548870"/>
          </a:xfrm>
        </p:grpSpPr>
        <p:pic>
          <p:nvPicPr>
            <p:cNvPr id="3074" name="Picture 2" descr="在这里插入图片描述">
              <a:extLst>
                <a:ext uri="{FF2B5EF4-FFF2-40B4-BE49-F238E27FC236}">
                  <a16:creationId xmlns:a16="http://schemas.microsoft.com/office/drawing/2014/main" id="{1C8689FD-29EB-4909-8214-13E3D1BBB9E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198" t="16958" r="1763" b="9375"/>
            <a:stretch/>
          </p:blipFill>
          <p:spPr bwMode="auto">
            <a:xfrm>
              <a:off x="979055" y="4371975"/>
              <a:ext cx="5015346" cy="142984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E0FAC56-2344-4795-94ED-323145FEFDB4}"/>
                </a:ext>
              </a:extLst>
            </p:cNvPr>
            <p:cNvSpPr/>
            <p:nvPr/>
          </p:nvSpPr>
          <p:spPr bwMode="auto">
            <a:xfrm>
              <a:off x="2844800" y="4252952"/>
              <a:ext cx="960582" cy="1548869"/>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CD3B341F-7B55-4F57-9074-B5594650E86A}"/>
                  </a:ext>
                </a:extLst>
              </p:cNvPr>
              <p:cNvSpPr/>
              <p:nvPr/>
            </p:nvSpPr>
            <p:spPr>
              <a:xfrm>
                <a:off x="6685379" y="1442461"/>
                <a:ext cx="4721527" cy="646331"/>
              </a:xfrm>
              <a:prstGeom prst="rect">
                <a:avLst/>
              </a:prstGeom>
            </p:spPr>
            <p:txBody>
              <a:bodyPr wrap="square">
                <a:spAutoFit/>
              </a:bodyPr>
              <a:lstStyle/>
              <a:p>
                <a:r>
                  <a:rPr lang="zh-CN" altLang="en-US" sz="1800" dirty="0"/>
                  <a:t>期望为</a:t>
                </a:r>
                <a:r>
                  <a:rPr lang="en-US" altLang="zh-CN" sz="1800" dirty="0"/>
                  <a:t>0</a:t>
                </a:r>
                <a:r>
                  <a:rPr lang="zh-CN" altLang="en-US" sz="1800" dirty="0"/>
                  <a:t>，方差为</a:t>
                </a:r>
                <a14:m>
                  <m:oMath xmlns:m="http://schemas.openxmlformats.org/officeDocument/2006/math">
                    <m:r>
                      <a:rPr lang="en-US" altLang="zh-CN" sz="1800" i="1" dirty="0" smtClean="0">
                        <a:latin typeface="Cambria Math" panose="02040503050406030204" pitchFamily="18" charset="0"/>
                      </a:rPr>
                      <m:t>2</m:t>
                    </m:r>
                    <m:sSup>
                      <m:sSupPr>
                        <m:ctrlPr>
                          <a:rPr lang="en-US" altLang="zh-CN" sz="1800" i="1" dirty="0" smtClean="0">
                            <a:latin typeface="Cambria Math" panose="02040503050406030204" pitchFamily="18" charset="0"/>
                          </a:rPr>
                        </m:ctrlPr>
                      </m:sSupPr>
                      <m:e>
                        <m:r>
                          <a:rPr lang="en-US" altLang="zh-CN" sz="1800" i="1" dirty="0" smtClean="0">
                            <a:latin typeface="Cambria Math" panose="02040503050406030204" pitchFamily="18" charset="0"/>
                          </a:rPr>
                          <m:t>𝑏</m:t>
                        </m:r>
                      </m:e>
                      <m:sup>
                        <m:r>
                          <a:rPr lang="en-US" altLang="zh-CN" sz="1800" i="1" dirty="0" smtClean="0">
                            <a:latin typeface="Cambria Math" panose="02040503050406030204" pitchFamily="18" charset="0"/>
                          </a:rPr>
                          <m:t>2</m:t>
                        </m:r>
                      </m:sup>
                    </m:sSup>
                  </m:oMath>
                </a14:m>
                <a:r>
                  <a:rPr lang="zh-CN" altLang="en-US" sz="1800" dirty="0"/>
                  <a:t>的</a:t>
                </a:r>
                <a:r>
                  <a:rPr lang="en-US" altLang="zh-CN" sz="1800" dirty="0"/>
                  <a:t>Laplace</a:t>
                </a:r>
                <a:r>
                  <a:rPr lang="zh-CN" altLang="en-US" sz="1800" dirty="0"/>
                  <a:t>分布，其概率密度函数为：</a:t>
                </a:r>
                <a:endParaRPr lang="en-US" sz="1800" dirty="0"/>
              </a:p>
            </p:txBody>
          </p:sp>
        </mc:Choice>
        <mc:Fallback xmlns="">
          <p:sp>
            <p:nvSpPr>
              <p:cNvPr id="7" name="Rectangle 6">
                <a:extLst>
                  <a:ext uri="{FF2B5EF4-FFF2-40B4-BE49-F238E27FC236}">
                    <a16:creationId xmlns:a16="http://schemas.microsoft.com/office/drawing/2014/main" id="{CD3B341F-7B55-4F57-9074-B5594650E86A}"/>
                  </a:ext>
                </a:extLst>
              </p:cNvPr>
              <p:cNvSpPr>
                <a:spLocks noRot="1" noChangeAspect="1" noMove="1" noResize="1" noEditPoints="1" noAdjustHandles="1" noChangeArrowheads="1" noChangeShapeType="1" noTextEdit="1"/>
              </p:cNvSpPr>
              <p:nvPr/>
            </p:nvSpPr>
            <p:spPr>
              <a:xfrm>
                <a:off x="6685379" y="1442461"/>
                <a:ext cx="4721527" cy="646331"/>
              </a:xfrm>
              <a:prstGeom prst="rect">
                <a:avLst/>
              </a:prstGeom>
              <a:blipFill>
                <a:blip r:embed="rId6"/>
                <a:stretch>
                  <a:fillRect l="-1163" t="-5660" b="-14151"/>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75482B4D-82D9-4B35-A834-F528D25F323F}"/>
              </a:ext>
            </a:extLst>
          </p:cNvPr>
          <p:cNvPicPr>
            <a:picLocks noChangeAspect="1"/>
          </p:cNvPicPr>
          <p:nvPr/>
        </p:nvPicPr>
        <p:blipFill>
          <a:blip r:embed="rId7"/>
          <a:stretch>
            <a:fillRect/>
          </a:stretch>
        </p:blipFill>
        <p:spPr>
          <a:xfrm>
            <a:off x="6870104" y="2789857"/>
            <a:ext cx="1762125" cy="504825"/>
          </a:xfrm>
          <a:prstGeom prst="rect">
            <a:avLst/>
          </a:prstGeom>
        </p:spPr>
      </p:pic>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CB5FB00A-09C2-4BB3-8107-8B3C96D75E4F}"/>
                  </a:ext>
                </a:extLst>
              </p:cNvPr>
              <p:cNvSpPr/>
              <p:nvPr/>
            </p:nvSpPr>
            <p:spPr>
              <a:xfrm>
                <a:off x="6685380" y="4199376"/>
                <a:ext cx="4804656" cy="781752"/>
              </a:xfrm>
              <a:prstGeom prst="rect">
                <a:avLst/>
              </a:prstGeom>
            </p:spPr>
            <p:txBody>
              <a:bodyPr wrap="square">
                <a:spAutoFit/>
              </a:bodyPr>
              <a:lstStyle/>
              <a:p>
                <a:r>
                  <a:rPr lang="zh-CN" altLang="en-US" sz="1600" dirty="0"/>
                  <a:t>满足</a:t>
                </a:r>
                <a14:m>
                  <m:oMath xmlns:m="http://schemas.openxmlformats.org/officeDocument/2006/math">
                    <m:r>
                      <a:rPr lang="en-US" altLang="zh-CN" sz="1800" i="1" dirty="0">
                        <a:latin typeface="Cambria Math" panose="02040503050406030204" pitchFamily="18" charset="0"/>
                      </a:rPr>
                      <m:t>ɛ</m:t>
                    </m:r>
                  </m:oMath>
                </a14:m>
                <a:r>
                  <a:rPr lang="en-US" altLang="zh-CN" sz="1800" dirty="0"/>
                  <a:t>-</a:t>
                </a:r>
                <a:r>
                  <a:rPr lang="zh-CN" altLang="en-US" sz="1800" dirty="0"/>
                  <a:t>差分隐私保护的</a:t>
                </a:r>
                <a:r>
                  <a:rPr lang="en-US" altLang="zh-CN" sz="1800" dirty="0"/>
                  <a:t>Laplace</a:t>
                </a:r>
                <a:r>
                  <a:rPr lang="zh-CN" altLang="en-US" sz="1800" dirty="0"/>
                  <a:t>噪声，其尺度参数</a:t>
                </a:r>
                <a:r>
                  <a:rPr lang="en-US" altLang="zh-CN" sz="1800" dirty="0"/>
                  <a:t>b</a:t>
                </a:r>
                <a:r>
                  <a:rPr lang="zh-CN" altLang="en-US" sz="1800" dirty="0"/>
                  <a:t>应为</a:t>
                </a:r>
                <a14:m>
                  <m:oMath xmlns:m="http://schemas.openxmlformats.org/officeDocument/2006/math">
                    <m:f>
                      <m:fPr>
                        <m:ctrlPr>
                          <a:rPr lang="en-US" altLang="zh-CN" sz="1800" i="1" dirty="0" smtClean="0">
                            <a:latin typeface="Cambria Math" panose="02040503050406030204" pitchFamily="18" charset="0"/>
                          </a:rPr>
                        </m:ctrlPr>
                      </m:fPr>
                      <m:num>
                        <m:r>
                          <a:rPr lang="en-US" altLang="zh-CN" sz="1800" i="1" dirty="0" smtClean="0">
                            <a:latin typeface="Cambria Math" panose="02040503050406030204" pitchFamily="18" charset="0"/>
                          </a:rPr>
                          <m:t>𝑆</m:t>
                        </m:r>
                        <m:d>
                          <m:dPr>
                            <m:ctrlPr>
                              <a:rPr lang="en-US" altLang="zh-CN" sz="1800" i="1" dirty="0" smtClean="0">
                                <a:latin typeface="Cambria Math" panose="02040503050406030204" pitchFamily="18" charset="0"/>
                              </a:rPr>
                            </m:ctrlPr>
                          </m:dPr>
                          <m:e>
                            <m:r>
                              <a:rPr lang="en-US" altLang="zh-CN" sz="1800" i="1" dirty="0" smtClean="0">
                                <a:latin typeface="Cambria Math" panose="02040503050406030204" pitchFamily="18" charset="0"/>
                              </a:rPr>
                              <m:t>𝐹</m:t>
                            </m:r>
                          </m:e>
                        </m:d>
                      </m:num>
                      <m:den>
                        <m:r>
                          <a:rPr lang="en-US" altLang="zh-CN" sz="1800" i="1" dirty="0">
                            <a:latin typeface="Cambria Math" panose="02040503050406030204" pitchFamily="18" charset="0"/>
                          </a:rPr>
                          <m:t>ɛ</m:t>
                        </m:r>
                      </m:den>
                    </m:f>
                    <m:r>
                      <a:rPr lang="zh-CN" altLang="en-US" sz="1800" i="1" dirty="0">
                        <a:latin typeface="Cambria Math" panose="02040503050406030204" pitchFamily="18" charset="0"/>
                      </a:rPr>
                      <m:t>，</m:t>
                    </m:r>
                  </m:oMath>
                </a14:m>
                <a:r>
                  <a:rPr lang="zh-CN" altLang="en-US" dirty="0"/>
                  <a:t>其中</a:t>
                </a:r>
                <a14:m>
                  <m:oMath xmlns:m="http://schemas.openxmlformats.org/officeDocument/2006/math">
                    <m:r>
                      <a:rPr lang="en-US" altLang="zh-CN" i="1" dirty="0" smtClean="0">
                        <a:latin typeface="Cambria Math" panose="02040503050406030204" pitchFamily="18" charset="0"/>
                      </a:rPr>
                      <m:t>𝑆</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𝐹</m:t>
                    </m:r>
                    <m:r>
                      <a:rPr lang="en-US" altLang="zh-CN" i="1" dirty="0" smtClean="0">
                        <a:latin typeface="Cambria Math" panose="02040503050406030204" pitchFamily="18" charset="0"/>
                      </a:rPr>
                      <m:t>)</m:t>
                    </m:r>
                  </m:oMath>
                </a14:m>
                <a:r>
                  <a:rPr lang="zh-CN" altLang="en-US" dirty="0"/>
                  <a:t>为查询函数</a:t>
                </a:r>
                <a:r>
                  <a:rPr lang="en-US" altLang="zh-CN" dirty="0"/>
                  <a:t>F</a:t>
                </a:r>
                <a:r>
                  <a:rPr lang="zh-CN" altLang="en-US" dirty="0"/>
                  <a:t>的敏感度</a:t>
                </a:r>
                <a:endParaRPr lang="en-US" dirty="0"/>
              </a:p>
            </p:txBody>
          </p:sp>
        </mc:Choice>
        <mc:Fallback xmlns="">
          <p:sp>
            <p:nvSpPr>
              <p:cNvPr id="11" name="Rectangle 10">
                <a:extLst>
                  <a:ext uri="{FF2B5EF4-FFF2-40B4-BE49-F238E27FC236}">
                    <a16:creationId xmlns:a16="http://schemas.microsoft.com/office/drawing/2014/main" id="{CB5FB00A-09C2-4BB3-8107-8B3C96D75E4F}"/>
                  </a:ext>
                </a:extLst>
              </p:cNvPr>
              <p:cNvSpPr>
                <a:spLocks noRot="1" noChangeAspect="1" noMove="1" noResize="1" noEditPoints="1" noAdjustHandles="1" noChangeArrowheads="1" noChangeShapeType="1" noTextEdit="1"/>
              </p:cNvSpPr>
              <p:nvPr/>
            </p:nvSpPr>
            <p:spPr>
              <a:xfrm>
                <a:off x="6685380" y="4199376"/>
                <a:ext cx="4804656" cy="781752"/>
              </a:xfrm>
              <a:prstGeom prst="rect">
                <a:avLst/>
              </a:prstGeom>
              <a:blipFill>
                <a:blip r:embed="rId8"/>
                <a:stretch>
                  <a:fillRect l="-1142" t="-4688" r="-127" b="-3906"/>
                </a:stretch>
              </a:blipFill>
            </p:spPr>
            <p:txBody>
              <a:bodyPr/>
              <a:lstStyle/>
              <a:p>
                <a:r>
                  <a:rPr lang="en-US">
                    <a:noFill/>
                  </a:rPr>
                  <a:t> </a:t>
                </a:r>
              </a:p>
            </p:txBody>
          </p:sp>
        </mc:Fallback>
      </mc:AlternateContent>
      <p:pic>
        <p:nvPicPr>
          <p:cNvPr id="3078" name="Picture 6" descr="See the source image">
            <a:extLst>
              <a:ext uri="{FF2B5EF4-FFF2-40B4-BE49-F238E27FC236}">
                <a16:creationId xmlns:a16="http://schemas.microsoft.com/office/drawing/2014/main" id="{C6233D6C-4DD8-4E71-A344-DBEB88FE59E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86292" y="2061084"/>
            <a:ext cx="2540002" cy="190695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D5A98ACF-36AA-4941-9E38-967A59831F90}"/>
              </a:ext>
            </a:extLst>
          </p:cNvPr>
          <p:cNvCxnSpPr>
            <a:cxnSpLocks/>
          </p:cNvCxnSpPr>
          <p:nvPr/>
        </p:nvCxnSpPr>
        <p:spPr>
          <a:xfrm flipH="1">
            <a:off x="5813202" y="2410691"/>
            <a:ext cx="781562" cy="0"/>
          </a:xfrm>
          <a:prstGeom prst="straightConnector1">
            <a:avLst/>
          </a:prstGeom>
          <a:ln w="19050">
            <a:solidFill>
              <a:schemeClr val="accent2">
                <a:lumMod val="75000"/>
                <a:lumOff val="2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672C4B1-BC4F-432D-BF0D-801AB3C0AEF1}"/>
              </a:ext>
            </a:extLst>
          </p:cNvPr>
          <p:cNvSpPr/>
          <p:nvPr/>
        </p:nvSpPr>
        <p:spPr>
          <a:xfrm>
            <a:off x="10188385" y="81702"/>
            <a:ext cx="1907894" cy="338554"/>
          </a:xfrm>
          <a:prstGeom prst="rect">
            <a:avLst/>
          </a:prstGeom>
        </p:spPr>
        <p:txBody>
          <a:bodyPr wrap="none">
            <a:spAutoFit/>
          </a:bodyPr>
          <a:lstStyle/>
          <a:p>
            <a:pPr algn="r"/>
            <a:r>
              <a:rPr lang="zh-CN" altLang="en-US" sz="1600" dirty="0">
                <a:solidFill>
                  <a:schemeClr val="bg2">
                    <a:lumMod val="50000"/>
                  </a:schemeClr>
                </a:solidFill>
              </a:rPr>
              <a:t>保密性</a:t>
            </a:r>
            <a:r>
              <a:rPr lang="en-US" altLang="zh-CN" sz="1600" dirty="0">
                <a:solidFill>
                  <a:schemeClr val="bg2">
                    <a:lumMod val="50000"/>
                  </a:schemeClr>
                </a:solidFill>
              </a:rPr>
              <a:t>-</a:t>
            </a:r>
            <a:r>
              <a:rPr lang="zh-CN" altLang="en-US" sz="1600" dirty="0">
                <a:solidFill>
                  <a:schemeClr val="bg2">
                    <a:lumMod val="50000"/>
                  </a:schemeClr>
                </a:solidFill>
              </a:rPr>
              <a:t>数据保密性</a:t>
            </a:r>
            <a:endParaRPr lang="en-US" sz="1600" dirty="0">
              <a:solidFill>
                <a:schemeClr val="bg2">
                  <a:lumMod val="50000"/>
                </a:schemeClr>
              </a:solidFill>
            </a:endParaRPr>
          </a:p>
        </p:txBody>
      </p:sp>
    </p:spTree>
    <p:extLst>
      <p:ext uri="{BB962C8B-B14F-4D97-AF65-F5344CB8AC3E}">
        <p14:creationId xmlns:p14="http://schemas.microsoft.com/office/powerpoint/2010/main" val="271107004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2500FD5-78EE-4241-AA8F-6350239DD2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3227" y="1821045"/>
            <a:ext cx="5333556" cy="43685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2843EEA-965F-4847-B67C-7D374040E1C5}"/>
              </a:ext>
            </a:extLst>
          </p:cNvPr>
          <p:cNvSpPr>
            <a:spLocks noGrp="1"/>
          </p:cNvSpPr>
          <p:nvPr>
            <p:ph type="title"/>
          </p:nvPr>
        </p:nvSpPr>
        <p:spPr/>
        <p:txBody>
          <a:bodyPr/>
          <a:lstStyle/>
          <a:p>
            <a:r>
              <a:rPr lang="zh-CN" altLang="en-US" dirty="0"/>
              <a:t>满足差分隐私的深度学习</a:t>
            </a:r>
            <a:endParaRPr lang="en-US"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5C98D229-7DD1-4D56-AFDD-969241631594}"/>
                  </a:ext>
                </a:extLst>
              </p:cNvPr>
              <p:cNvSpPr>
                <a:spLocks noGrp="1"/>
              </p:cNvSpPr>
              <p:nvPr>
                <p:ph type="body" sz="quarter" idx="10"/>
              </p:nvPr>
            </p:nvSpPr>
            <p:spPr>
              <a:xfrm>
                <a:off x="336372" y="1640597"/>
                <a:ext cx="5833691" cy="3287054"/>
              </a:xfrm>
            </p:spPr>
            <p:txBody>
              <a:bodyPr/>
              <a:lstStyle/>
              <a:p>
                <a:r>
                  <a:rPr lang="zh-CN" altLang="en-US" dirty="0"/>
                  <a:t>如何保证模型参数不包含个体隐私信息</a:t>
                </a:r>
                <a:r>
                  <a:rPr lang="zh-CN" altLang="en-US"/>
                  <a:t>？</a:t>
                </a:r>
                <a:endParaRPr lang="en-US" altLang="zh-CN" dirty="0"/>
              </a:p>
              <a:p>
                <a:r>
                  <a:rPr lang="en-US" dirty="0"/>
                  <a:t>[Abadi CCS2016] </a:t>
                </a:r>
                <a:r>
                  <a:rPr lang="zh-CN" altLang="en-US" dirty="0"/>
                  <a:t>主要思路是让模型参数梯度</a:t>
                </a:r>
                <a:r>
                  <a:rPr lang="zh-CN" altLang="en-US"/>
                  <a:t>具备差分隐私特性。</a:t>
                </a:r>
                <a:endParaRPr lang="en-US" altLang="zh-CN" dirty="0"/>
              </a:p>
              <a:p>
                <a:pPr lvl="1"/>
                <a:r>
                  <a:rPr lang="zh-CN" altLang="en-US"/>
                  <a:t>根据</a:t>
                </a:r>
                <a:r>
                  <a:rPr lang="zh-CN" altLang="en-US" dirty="0"/>
                  <a:t>梯度值，决定对梯度加入噪声</a:t>
                </a:r>
                <a:r>
                  <a:rPr lang="zh-CN" altLang="en-US"/>
                  <a:t>的</a:t>
                </a:r>
                <a:r>
                  <a:rPr lang="zh-CN" altLang="en-US" dirty="0"/>
                  <a:t>大小</a:t>
                </a:r>
                <a:endParaRPr lang="en-US" altLang="zh-CN" dirty="0"/>
              </a:p>
              <a:p>
                <a:pPr lvl="1"/>
                <a:r>
                  <a:rPr lang="zh-CN" altLang="en-US"/>
                  <a:t>通过对梯度进行削减，使噪声规模不影响精度</a:t>
                </a:r>
                <a:endParaRPr lang="en-US" altLang="zh-CN" dirty="0"/>
              </a:p>
              <a:p>
                <a:pPr lvl="1"/>
                <a:r>
                  <a:rPr lang="zh-CN" altLang="en-US"/>
                  <a:t>利用差分隐私组合规则计算隐私</a:t>
                </a:r>
                <a:r>
                  <a:rPr lang="zh-CN" altLang="en-US" dirty="0"/>
                  <a:t>成本 </a:t>
                </a:r>
                <a14:m>
                  <m:oMath xmlns:m="http://schemas.openxmlformats.org/officeDocument/2006/math">
                    <m:r>
                      <a:rPr lang="en-US" altLang="zh-CN" sz="2000" i="1" dirty="0" smtClean="0">
                        <a:latin typeface="Cambria Math" panose="02040503050406030204" pitchFamily="18" charset="0"/>
                      </a:rPr>
                      <m:t>ɛ</m:t>
                    </m:r>
                  </m:oMath>
                </a14:m>
                <a:endParaRPr lang="en-US" altLang="zh-CN" sz="2000" dirty="0"/>
              </a:p>
              <a:p>
                <a:pPr lvl="1"/>
                <a:r>
                  <a:rPr lang="zh-CN" altLang="en-US"/>
                  <a:t>通过调整超参数平衡隐私，准确性和性能</a:t>
                </a:r>
                <a:endParaRPr lang="en-US" altLang="zh-CN" dirty="0"/>
              </a:p>
            </p:txBody>
          </p:sp>
        </mc:Choice>
        <mc:Fallback xmlns="">
          <p:sp>
            <p:nvSpPr>
              <p:cNvPr id="3" name="Text Placeholder 2">
                <a:extLst>
                  <a:ext uri="{FF2B5EF4-FFF2-40B4-BE49-F238E27FC236}">
                    <a16:creationId xmlns:a16="http://schemas.microsoft.com/office/drawing/2014/main" id="{5C98D229-7DD1-4D56-AFDD-969241631594}"/>
                  </a:ext>
                </a:extLst>
              </p:cNvPr>
              <p:cNvSpPr>
                <a:spLocks noGrp="1" noRot="1" noChangeAspect="1" noMove="1" noResize="1" noEditPoints="1" noAdjustHandles="1" noChangeArrowheads="1" noChangeShapeType="1" noTextEdit="1"/>
              </p:cNvSpPr>
              <p:nvPr>
                <p:ph type="body" sz="quarter" idx="10"/>
              </p:nvPr>
            </p:nvSpPr>
            <p:spPr>
              <a:xfrm>
                <a:off x="336372" y="1640597"/>
                <a:ext cx="5833691" cy="3287054"/>
              </a:xfrm>
              <a:blipFill>
                <a:blip r:embed="rId4"/>
                <a:stretch>
                  <a:fillRect/>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13A55000-9C83-48AF-9624-5863D8FE4437}"/>
              </a:ext>
            </a:extLst>
          </p:cNvPr>
          <p:cNvSpPr/>
          <p:nvPr/>
        </p:nvSpPr>
        <p:spPr>
          <a:xfrm>
            <a:off x="10188385" y="81702"/>
            <a:ext cx="1907894" cy="338554"/>
          </a:xfrm>
          <a:prstGeom prst="rect">
            <a:avLst/>
          </a:prstGeom>
        </p:spPr>
        <p:txBody>
          <a:bodyPr wrap="none">
            <a:spAutoFit/>
          </a:bodyPr>
          <a:lstStyle/>
          <a:p>
            <a:pPr algn="r"/>
            <a:r>
              <a:rPr lang="zh-CN" altLang="en-US" sz="1600" dirty="0">
                <a:solidFill>
                  <a:schemeClr val="bg2">
                    <a:lumMod val="50000"/>
                  </a:schemeClr>
                </a:solidFill>
              </a:rPr>
              <a:t>保密性</a:t>
            </a:r>
            <a:r>
              <a:rPr lang="en-US" altLang="zh-CN" sz="1600" dirty="0">
                <a:solidFill>
                  <a:schemeClr val="bg2">
                    <a:lumMod val="50000"/>
                  </a:schemeClr>
                </a:solidFill>
              </a:rPr>
              <a:t>-</a:t>
            </a:r>
            <a:r>
              <a:rPr lang="zh-CN" altLang="en-US" sz="1600" dirty="0">
                <a:solidFill>
                  <a:schemeClr val="bg2">
                    <a:lumMod val="50000"/>
                  </a:schemeClr>
                </a:solidFill>
              </a:rPr>
              <a:t>数据保密性</a:t>
            </a:r>
            <a:endParaRPr lang="en-US" sz="1600" dirty="0">
              <a:solidFill>
                <a:schemeClr val="bg2">
                  <a:lumMod val="50000"/>
                </a:schemeClr>
              </a:solidFill>
            </a:endParaRPr>
          </a:p>
        </p:txBody>
      </p:sp>
      <p:sp>
        <p:nvSpPr>
          <p:cNvPr id="6" name="TextBox 5">
            <a:extLst>
              <a:ext uri="{FF2B5EF4-FFF2-40B4-BE49-F238E27FC236}">
                <a16:creationId xmlns:a16="http://schemas.microsoft.com/office/drawing/2014/main" id="{2EA4F168-C819-4A39-A689-9E5350B34B76}"/>
              </a:ext>
            </a:extLst>
          </p:cNvPr>
          <p:cNvSpPr txBox="1"/>
          <p:nvPr/>
        </p:nvSpPr>
        <p:spPr>
          <a:xfrm>
            <a:off x="10075491" y="3546505"/>
            <a:ext cx="1444854" cy="307777"/>
          </a:xfrm>
          <a:prstGeom prst="rect">
            <a:avLst/>
          </a:prstGeom>
          <a:noFill/>
        </p:spPr>
        <p:txBody>
          <a:bodyPr wrap="square" lIns="0" tIns="0" rIns="0" bIns="0" rtlCol="0">
            <a:spAutoFit/>
          </a:bodyPr>
          <a:lstStyle/>
          <a:p>
            <a:pPr algn="l"/>
            <a:r>
              <a:rPr lang="zh-CN" altLang="en-US" sz="2000" dirty="0">
                <a:solidFill>
                  <a:schemeClr val="accent2">
                    <a:lumMod val="50000"/>
                    <a:lumOff val="50000"/>
                  </a:schemeClr>
                </a:solidFill>
              </a:rPr>
              <a:t>计算梯度</a:t>
            </a:r>
            <a:endParaRPr lang="en-US" sz="2000" dirty="0" err="1">
              <a:solidFill>
                <a:schemeClr val="accent2">
                  <a:lumMod val="50000"/>
                  <a:lumOff val="50000"/>
                </a:schemeClr>
              </a:solidFill>
            </a:endParaRPr>
          </a:p>
        </p:txBody>
      </p:sp>
      <p:sp>
        <p:nvSpPr>
          <p:cNvPr id="7" name="TextBox 6">
            <a:extLst>
              <a:ext uri="{FF2B5EF4-FFF2-40B4-BE49-F238E27FC236}">
                <a16:creationId xmlns:a16="http://schemas.microsoft.com/office/drawing/2014/main" id="{1B60CAB7-ABC3-40D4-B353-FFC0409DCEC1}"/>
              </a:ext>
            </a:extLst>
          </p:cNvPr>
          <p:cNvSpPr txBox="1"/>
          <p:nvPr/>
        </p:nvSpPr>
        <p:spPr>
          <a:xfrm>
            <a:off x="9800601" y="4287985"/>
            <a:ext cx="1444854" cy="307777"/>
          </a:xfrm>
          <a:prstGeom prst="rect">
            <a:avLst/>
          </a:prstGeom>
          <a:noFill/>
        </p:spPr>
        <p:txBody>
          <a:bodyPr wrap="square" lIns="0" tIns="0" rIns="0" bIns="0" rtlCol="0">
            <a:spAutoFit/>
          </a:bodyPr>
          <a:lstStyle/>
          <a:p>
            <a:pPr algn="l"/>
            <a:r>
              <a:rPr lang="zh-CN" altLang="en-US" sz="2000" dirty="0">
                <a:solidFill>
                  <a:schemeClr val="accent2">
                    <a:lumMod val="50000"/>
                    <a:lumOff val="50000"/>
                  </a:schemeClr>
                </a:solidFill>
              </a:rPr>
              <a:t>削减梯度</a:t>
            </a:r>
            <a:endParaRPr lang="en-US" sz="2000" dirty="0" err="1">
              <a:solidFill>
                <a:schemeClr val="accent2">
                  <a:lumMod val="50000"/>
                  <a:lumOff val="50000"/>
                </a:schemeClr>
              </a:solidFill>
            </a:endParaRPr>
          </a:p>
        </p:txBody>
      </p:sp>
      <p:sp>
        <p:nvSpPr>
          <p:cNvPr id="9" name="TextBox 8">
            <a:extLst>
              <a:ext uri="{FF2B5EF4-FFF2-40B4-BE49-F238E27FC236}">
                <a16:creationId xmlns:a16="http://schemas.microsoft.com/office/drawing/2014/main" id="{B5319876-AC5E-4780-9714-6181034C365B}"/>
              </a:ext>
            </a:extLst>
          </p:cNvPr>
          <p:cNvSpPr txBox="1"/>
          <p:nvPr/>
        </p:nvSpPr>
        <p:spPr>
          <a:xfrm>
            <a:off x="9843331" y="4791129"/>
            <a:ext cx="1444854" cy="307777"/>
          </a:xfrm>
          <a:prstGeom prst="rect">
            <a:avLst/>
          </a:prstGeom>
          <a:noFill/>
        </p:spPr>
        <p:txBody>
          <a:bodyPr wrap="square" lIns="0" tIns="0" rIns="0" bIns="0" rtlCol="0">
            <a:spAutoFit/>
          </a:bodyPr>
          <a:lstStyle/>
          <a:p>
            <a:pPr algn="l"/>
            <a:r>
              <a:rPr lang="zh-CN" altLang="en-US" sz="2000" dirty="0">
                <a:solidFill>
                  <a:schemeClr val="accent2">
                    <a:lumMod val="50000"/>
                    <a:lumOff val="50000"/>
                  </a:schemeClr>
                </a:solidFill>
              </a:rPr>
              <a:t>添加</a:t>
            </a:r>
            <a:r>
              <a:rPr lang="zh-CN" altLang="en-US" sz="2000">
                <a:solidFill>
                  <a:schemeClr val="accent2">
                    <a:lumMod val="50000"/>
                    <a:lumOff val="50000"/>
                  </a:schemeClr>
                </a:solidFill>
              </a:rPr>
              <a:t>噪声</a:t>
            </a:r>
            <a:endParaRPr lang="en-US" sz="2000" dirty="0" err="1">
              <a:solidFill>
                <a:schemeClr val="accent2">
                  <a:lumMod val="50000"/>
                  <a:lumOff val="50000"/>
                </a:schemeClr>
              </a:solidFill>
            </a:endParaRPr>
          </a:p>
        </p:txBody>
      </p:sp>
      <p:sp>
        <p:nvSpPr>
          <p:cNvPr id="11" name="TextBox 10">
            <a:extLst>
              <a:ext uri="{FF2B5EF4-FFF2-40B4-BE49-F238E27FC236}">
                <a16:creationId xmlns:a16="http://schemas.microsoft.com/office/drawing/2014/main" id="{D8E3006A-CAD4-416A-98A4-7B2CB90FE097}"/>
              </a:ext>
            </a:extLst>
          </p:cNvPr>
          <p:cNvSpPr txBox="1"/>
          <p:nvPr/>
        </p:nvSpPr>
        <p:spPr>
          <a:xfrm>
            <a:off x="8474577" y="5225844"/>
            <a:ext cx="1713807" cy="307777"/>
          </a:xfrm>
          <a:prstGeom prst="rect">
            <a:avLst/>
          </a:prstGeom>
          <a:noFill/>
        </p:spPr>
        <p:txBody>
          <a:bodyPr wrap="square" lIns="0" tIns="0" rIns="0" bIns="0" rtlCol="0">
            <a:spAutoFit/>
          </a:bodyPr>
          <a:lstStyle/>
          <a:p>
            <a:pPr algn="l"/>
            <a:r>
              <a:rPr lang="zh-CN" altLang="en-US" sz="2000" dirty="0">
                <a:solidFill>
                  <a:schemeClr val="accent2">
                    <a:lumMod val="50000"/>
                    <a:lumOff val="50000"/>
                  </a:schemeClr>
                </a:solidFill>
              </a:rPr>
              <a:t>更新模型参数</a:t>
            </a:r>
            <a:endParaRPr lang="en-US" sz="2000" dirty="0" err="1">
              <a:solidFill>
                <a:schemeClr val="accent2">
                  <a:lumMod val="50000"/>
                  <a:lumOff val="50000"/>
                </a:schemeClr>
              </a:solidFill>
            </a:endParaRPr>
          </a:p>
        </p:txBody>
      </p:sp>
    </p:spTree>
    <p:extLst>
      <p:ext uri="{BB962C8B-B14F-4D97-AF65-F5344CB8AC3E}">
        <p14:creationId xmlns:p14="http://schemas.microsoft.com/office/powerpoint/2010/main" val="11769944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45AC5-F38F-4640-9C99-C9F8FADCEDD9}"/>
              </a:ext>
            </a:extLst>
          </p:cNvPr>
          <p:cNvSpPr>
            <a:spLocks noGrp="1"/>
          </p:cNvSpPr>
          <p:nvPr>
            <p:ph type="title"/>
          </p:nvPr>
        </p:nvSpPr>
        <p:spPr/>
        <p:txBody>
          <a:bodyPr/>
          <a:lstStyle/>
          <a:p>
            <a:r>
              <a:rPr lang="zh-CN" altLang="en-US" dirty="0"/>
              <a:t>深度学习模型的生命周期</a:t>
            </a:r>
            <a:endParaRPr lang="en-US" dirty="0"/>
          </a:p>
        </p:txBody>
      </p:sp>
      <p:sp>
        <p:nvSpPr>
          <p:cNvPr id="3" name="Text Placeholder 2">
            <a:extLst>
              <a:ext uri="{FF2B5EF4-FFF2-40B4-BE49-F238E27FC236}">
                <a16:creationId xmlns:a16="http://schemas.microsoft.com/office/drawing/2014/main" id="{0102C581-76DA-4EF1-8E30-60E55717AC60}"/>
              </a:ext>
            </a:extLst>
          </p:cNvPr>
          <p:cNvSpPr>
            <a:spLocks noGrp="1"/>
          </p:cNvSpPr>
          <p:nvPr>
            <p:ph type="body" sz="quarter" idx="10"/>
          </p:nvPr>
        </p:nvSpPr>
        <p:spPr>
          <a:xfrm>
            <a:off x="586741" y="5224688"/>
            <a:ext cx="6719224" cy="1046440"/>
          </a:xfrm>
        </p:spPr>
        <p:txBody>
          <a:bodyPr/>
          <a:lstStyle/>
          <a:p>
            <a:r>
              <a:rPr lang="zh-CN" altLang="en-US" sz="2000" b="1" dirty="0">
                <a:solidFill>
                  <a:srgbClr val="FF0000"/>
                </a:solidFill>
              </a:rPr>
              <a:t>安全攻击</a:t>
            </a:r>
            <a:r>
              <a:rPr lang="zh-CN" altLang="en-US" sz="2000" dirty="0"/>
              <a:t>可能发生在训练数据、模型、生产环境中</a:t>
            </a:r>
            <a:endParaRPr lang="en-US" altLang="zh-CN" sz="2000" dirty="0"/>
          </a:p>
          <a:p>
            <a:r>
              <a:rPr lang="zh-CN" altLang="en-US" sz="2000" b="1" dirty="0">
                <a:solidFill>
                  <a:srgbClr val="FF0000"/>
                </a:solidFill>
              </a:rPr>
              <a:t>隐私泄露</a:t>
            </a:r>
            <a:r>
              <a:rPr lang="zh-CN" altLang="en-US" sz="2000" dirty="0"/>
              <a:t>可能发生在训练、部署、使用、数据收集阶段</a:t>
            </a:r>
            <a:endParaRPr lang="en-US" altLang="zh-CN" sz="2000" dirty="0"/>
          </a:p>
          <a:p>
            <a:r>
              <a:rPr lang="zh-CN" altLang="en-US" sz="2000" dirty="0"/>
              <a:t>正常的数据和模型也可能产生</a:t>
            </a:r>
            <a:r>
              <a:rPr lang="zh-CN" altLang="en-US" sz="2000" b="1" dirty="0">
                <a:solidFill>
                  <a:srgbClr val="FF0000"/>
                </a:solidFill>
              </a:rPr>
              <a:t>不当的后果</a:t>
            </a:r>
            <a:endParaRPr lang="en-US" sz="2000" b="1" dirty="0">
              <a:solidFill>
                <a:srgbClr val="FF0000"/>
              </a:solidFill>
            </a:endParaRPr>
          </a:p>
        </p:txBody>
      </p:sp>
      <p:pic>
        <p:nvPicPr>
          <p:cNvPr id="2070" name="Picture 22" descr="See the source image">
            <a:extLst>
              <a:ext uri="{FF2B5EF4-FFF2-40B4-BE49-F238E27FC236}">
                <a16:creationId xmlns:a16="http://schemas.microsoft.com/office/drawing/2014/main" id="{F30C1601-EFD2-43A5-9EF1-A4EBA19048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8286" y="2405960"/>
            <a:ext cx="2264990" cy="1128451"/>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91AF4355-3FAF-49DD-8B1F-64AA61A302C8}"/>
              </a:ext>
            </a:extLst>
          </p:cNvPr>
          <p:cNvSpPr/>
          <p:nvPr/>
        </p:nvSpPr>
        <p:spPr bwMode="auto">
          <a:xfrm>
            <a:off x="2851023" y="2859313"/>
            <a:ext cx="766207" cy="34548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Arrow: Right 17">
            <a:extLst>
              <a:ext uri="{FF2B5EF4-FFF2-40B4-BE49-F238E27FC236}">
                <a16:creationId xmlns:a16="http://schemas.microsoft.com/office/drawing/2014/main" id="{744EA76C-2535-4A5C-8D4D-A4EE33E3CA1B}"/>
              </a:ext>
            </a:extLst>
          </p:cNvPr>
          <p:cNvSpPr/>
          <p:nvPr/>
        </p:nvSpPr>
        <p:spPr bwMode="auto">
          <a:xfrm>
            <a:off x="5971876" y="2892364"/>
            <a:ext cx="766207" cy="34548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a:extLst>
              <a:ext uri="{FF2B5EF4-FFF2-40B4-BE49-F238E27FC236}">
                <a16:creationId xmlns:a16="http://schemas.microsoft.com/office/drawing/2014/main" id="{69146BF8-132D-4D7F-A4E3-0C0BC5111799}"/>
              </a:ext>
            </a:extLst>
          </p:cNvPr>
          <p:cNvSpPr txBox="1"/>
          <p:nvPr/>
        </p:nvSpPr>
        <p:spPr>
          <a:xfrm>
            <a:off x="2886490" y="2628858"/>
            <a:ext cx="595035" cy="338554"/>
          </a:xfrm>
          <a:prstGeom prst="rect">
            <a:avLst/>
          </a:prstGeom>
        </p:spPr>
        <p:txBody>
          <a:bodyPr wrap="none">
            <a:spAutoFit/>
          </a:bodyPr>
          <a:lstStyle>
            <a:defPPr>
              <a:defRPr lang="en-US"/>
            </a:defPPr>
            <a:lvl1pPr>
              <a:defRPr sz="1600" b="1">
                <a:solidFill>
                  <a:srgbClr val="FF0000"/>
                </a:solidFill>
                <a:latin typeface="Source Sans Pro"/>
              </a:defRPr>
            </a:lvl1pPr>
          </a:lstStyle>
          <a:p>
            <a:r>
              <a:rPr lang="zh-CN" altLang="en-US" dirty="0">
                <a:solidFill>
                  <a:schemeClr val="accent2">
                    <a:lumMod val="75000"/>
                    <a:lumOff val="25000"/>
                  </a:schemeClr>
                </a:solidFill>
              </a:rPr>
              <a:t>训练</a:t>
            </a:r>
            <a:endParaRPr lang="en-US" dirty="0">
              <a:solidFill>
                <a:schemeClr val="accent2">
                  <a:lumMod val="75000"/>
                  <a:lumOff val="25000"/>
                </a:schemeClr>
              </a:solidFill>
            </a:endParaRPr>
          </a:p>
        </p:txBody>
      </p:sp>
      <p:sp>
        <p:nvSpPr>
          <p:cNvPr id="20" name="TextBox 19">
            <a:extLst>
              <a:ext uri="{FF2B5EF4-FFF2-40B4-BE49-F238E27FC236}">
                <a16:creationId xmlns:a16="http://schemas.microsoft.com/office/drawing/2014/main" id="{5B4197B4-79CD-47DE-AA4F-6531A2EF5051}"/>
              </a:ext>
            </a:extLst>
          </p:cNvPr>
          <p:cNvSpPr txBox="1"/>
          <p:nvPr/>
        </p:nvSpPr>
        <p:spPr>
          <a:xfrm>
            <a:off x="6017223" y="2652881"/>
            <a:ext cx="595035" cy="338554"/>
          </a:xfrm>
          <a:prstGeom prst="rect">
            <a:avLst/>
          </a:prstGeom>
        </p:spPr>
        <p:txBody>
          <a:bodyPr wrap="none">
            <a:spAutoFit/>
          </a:bodyPr>
          <a:lstStyle>
            <a:defPPr>
              <a:defRPr lang="en-US"/>
            </a:defPPr>
            <a:lvl1pPr>
              <a:defRPr sz="1600" b="1">
                <a:solidFill>
                  <a:srgbClr val="FF0000"/>
                </a:solidFill>
                <a:latin typeface="Source Sans Pro"/>
              </a:defRPr>
            </a:lvl1pPr>
          </a:lstStyle>
          <a:p>
            <a:r>
              <a:rPr lang="zh-CN" altLang="en-US" dirty="0">
                <a:solidFill>
                  <a:schemeClr val="accent2">
                    <a:lumMod val="75000"/>
                    <a:lumOff val="25000"/>
                  </a:schemeClr>
                </a:solidFill>
              </a:rPr>
              <a:t>部署</a:t>
            </a:r>
            <a:endParaRPr lang="en-US" dirty="0">
              <a:solidFill>
                <a:schemeClr val="accent2">
                  <a:lumMod val="75000"/>
                  <a:lumOff val="25000"/>
                </a:schemeClr>
              </a:solidFill>
            </a:endParaRPr>
          </a:p>
        </p:txBody>
      </p:sp>
      <p:sp>
        <p:nvSpPr>
          <p:cNvPr id="7" name="Arrow: Curved Up 6">
            <a:extLst>
              <a:ext uri="{FF2B5EF4-FFF2-40B4-BE49-F238E27FC236}">
                <a16:creationId xmlns:a16="http://schemas.microsoft.com/office/drawing/2014/main" id="{20D07F56-7C67-4E37-866B-5E5A9D1FFD3C}"/>
              </a:ext>
            </a:extLst>
          </p:cNvPr>
          <p:cNvSpPr/>
          <p:nvPr/>
        </p:nvSpPr>
        <p:spPr bwMode="auto">
          <a:xfrm flipH="1">
            <a:off x="2677103" y="4188499"/>
            <a:ext cx="4480291" cy="551315"/>
          </a:xfrm>
          <a:prstGeom prst="curved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a:extLst>
              <a:ext uri="{FF2B5EF4-FFF2-40B4-BE49-F238E27FC236}">
                <a16:creationId xmlns:a16="http://schemas.microsoft.com/office/drawing/2014/main" id="{861F31D4-8BE8-467F-8F35-E39900D5F213}"/>
              </a:ext>
            </a:extLst>
          </p:cNvPr>
          <p:cNvSpPr txBox="1"/>
          <p:nvPr/>
        </p:nvSpPr>
        <p:spPr>
          <a:xfrm>
            <a:off x="4549781" y="4329875"/>
            <a:ext cx="1005403" cy="338554"/>
          </a:xfrm>
          <a:prstGeom prst="rect">
            <a:avLst/>
          </a:prstGeom>
        </p:spPr>
        <p:txBody>
          <a:bodyPr wrap="none">
            <a:spAutoFit/>
          </a:bodyPr>
          <a:lstStyle>
            <a:defPPr>
              <a:defRPr lang="en-US"/>
            </a:defPPr>
            <a:lvl1pPr>
              <a:defRPr sz="1600" b="1">
                <a:solidFill>
                  <a:srgbClr val="FF0000"/>
                </a:solidFill>
                <a:latin typeface="Source Sans Pro"/>
              </a:defRPr>
            </a:lvl1pPr>
          </a:lstStyle>
          <a:p>
            <a:r>
              <a:rPr lang="zh-CN" altLang="en-US" dirty="0">
                <a:solidFill>
                  <a:schemeClr val="accent2">
                    <a:lumMod val="75000"/>
                    <a:lumOff val="25000"/>
                  </a:schemeClr>
                </a:solidFill>
              </a:rPr>
              <a:t>数据收集</a:t>
            </a:r>
            <a:endParaRPr lang="en-US" dirty="0">
              <a:solidFill>
                <a:schemeClr val="accent2">
                  <a:lumMod val="75000"/>
                  <a:lumOff val="25000"/>
                </a:schemeClr>
              </a:solidFill>
            </a:endParaRPr>
          </a:p>
        </p:txBody>
      </p:sp>
      <p:grpSp>
        <p:nvGrpSpPr>
          <p:cNvPr id="8" name="Group 7">
            <a:extLst>
              <a:ext uri="{FF2B5EF4-FFF2-40B4-BE49-F238E27FC236}">
                <a16:creationId xmlns:a16="http://schemas.microsoft.com/office/drawing/2014/main" id="{60EA89B1-F71B-4FB0-BE46-9C283D57F0CB}"/>
              </a:ext>
            </a:extLst>
          </p:cNvPr>
          <p:cNvGrpSpPr/>
          <p:nvPr/>
        </p:nvGrpSpPr>
        <p:grpSpPr>
          <a:xfrm>
            <a:off x="571820" y="1916931"/>
            <a:ext cx="2083728" cy="2175859"/>
            <a:chOff x="803034" y="1608886"/>
            <a:chExt cx="2895060" cy="3023062"/>
          </a:xfrm>
        </p:grpSpPr>
        <p:pic>
          <p:nvPicPr>
            <p:cNvPr id="4" name="Picture 6" descr="Image data">
              <a:extLst>
                <a:ext uri="{FF2B5EF4-FFF2-40B4-BE49-F238E27FC236}">
                  <a16:creationId xmlns:a16="http://schemas.microsoft.com/office/drawing/2014/main" id="{96EB0EC6-A5A9-4A7F-85E0-FA2D885FDAB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155305" y="1608886"/>
              <a:ext cx="1392235" cy="109088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ee the source image">
              <a:extLst>
                <a:ext uri="{FF2B5EF4-FFF2-40B4-BE49-F238E27FC236}">
                  <a16:creationId xmlns:a16="http://schemas.microsoft.com/office/drawing/2014/main" id="{41AC7DCE-56D6-4D25-BCF1-4E21544E60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1138" y="3185859"/>
              <a:ext cx="1336956" cy="90797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8" descr="“speech recognition”的图片搜索结果">
              <a:extLst>
                <a:ext uri="{FF2B5EF4-FFF2-40B4-BE49-F238E27FC236}">
                  <a16:creationId xmlns:a16="http://schemas.microsoft.com/office/drawing/2014/main" id="{7B59E197-8E4D-4130-B4B1-77653DA8B21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3034" y="2446122"/>
              <a:ext cx="2267754" cy="79832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ee the source image">
              <a:extLst>
                <a:ext uri="{FF2B5EF4-FFF2-40B4-BE49-F238E27FC236}">
                  <a16:creationId xmlns:a16="http://schemas.microsoft.com/office/drawing/2014/main" id="{92A3F1E3-07C2-4C5F-8038-2FB9E7F47A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6219" y="3046580"/>
              <a:ext cx="1141919" cy="114191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See the source image">
              <a:extLst>
                <a:ext uri="{FF2B5EF4-FFF2-40B4-BE49-F238E27FC236}">
                  <a16:creationId xmlns:a16="http://schemas.microsoft.com/office/drawing/2014/main" id="{363A5CB7-7DC2-4184-9788-E309FA2401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79436" y="1738080"/>
              <a:ext cx="1141919" cy="91125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AFF70367-8552-4F40-8674-231F9EC8BACB}"/>
                </a:ext>
              </a:extLst>
            </p:cNvPr>
            <p:cNvSpPr txBox="1"/>
            <p:nvPr/>
          </p:nvSpPr>
          <p:spPr>
            <a:xfrm>
              <a:off x="1462314" y="4161573"/>
              <a:ext cx="1797646" cy="470375"/>
            </a:xfrm>
            <a:prstGeom prst="rect">
              <a:avLst/>
            </a:prstGeom>
          </p:spPr>
          <p:txBody>
            <a:bodyPr wrap="square">
              <a:spAutoFit/>
            </a:bodyPr>
            <a:lstStyle>
              <a:defPPr>
                <a:defRPr lang="en-US"/>
              </a:defPPr>
              <a:lvl1pPr>
                <a:defRPr sz="1600" b="1">
                  <a:solidFill>
                    <a:srgbClr val="FF0000"/>
                  </a:solidFill>
                  <a:latin typeface="Source Sans Pro"/>
                </a:defRPr>
              </a:lvl1pPr>
            </a:lstStyle>
            <a:p>
              <a:pPr algn="ctr"/>
              <a:r>
                <a:rPr lang="zh-CN" altLang="en-US" b="0" i="1" dirty="0">
                  <a:solidFill>
                    <a:schemeClr val="tx1"/>
                  </a:solidFill>
                </a:rPr>
                <a:t>训练数据</a:t>
              </a:r>
              <a:endParaRPr lang="en-US" b="0" i="1" dirty="0">
                <a:solidFill>
                  <a:schemeClr val="tx1"/>
                </a:solidFill>
              </a:endParaRPr>
            </a:p>
          </p:txBody>
        </p:sp>
      </p:grpSp>
      <p:sp>
        <p:nvSpPr>
          <p:cNvPr id="24" name="TextBox 23">
            <a:extLst>
              <a:ext uri="{FF2B5EF4-FFF2-40B4-BE49-F238E27FC236}">
                <a16:creationId xmlns:a16="http://schemas.microsoft.com/office/drawing/2014/main" id="{DBEFAF03-30F4-4AF7-A539-5C3435B8FF25}"/>
              </a:ext>
            </a:extLst>
          </p:cNvPr>
          <p:cNvSpPr txBox="1"/>
          <p:nvPr/>
        </p:nvSpPr>
        <p:spPr>
          <a:xfrm>
            <a:off x="4292193" y="3609012"/>
            <a:ext cx="595035" cy="338554"/>
          </a:xfrm>
          <a:prstGeom prst="rect">
            <a:avLst/>
          </a:prstGeom>
        </p:spPr>
        <p:txBody>
          <a:bodyPr wrap="none">
            <a:spAutoFit/>
          </a:bodyPr>
          <a:lstStyle>
            <a:defPPr>
              <a:defRPr lang="en-US"/>
            </a:defPPr>
            <a:lvl1pPr>
              <a:defRPr sz="1600" b="1">
                <a:solidFill>
                  <a:srgbClr val="FF0000"/>
                </a:solidFill>
                <a:latin typeface="Source Sans Pro"/>
              </a:defRPr>
            </a:lvl1pPr>
          </a:lstStyle>
          <a:p>
            <a:r>
              <a:rPr lang="zh-CN" altLang="en-US" b="0" i="1" dirty="0">
                <a:solidFill>
                  <a:schemeClr val="tx1"/>
                </a:solidFill>
              </a:rPr>
              <a:t>模型</a:t>
            </a:r>
            <a:endParaRPr lang="en-US" b="0" i="1" dirty="0">
              <a:solidFill>
                <a:schemeClr val="tx1"/>
              </a:solidFill>
            </a:endParaRPr>
          </a:p>
        </p:txBody>
      </p:sp>
      <p:grpSp>
        <p:nvGrpSpPr>
          <p:cNvPr id="9" name="Group 8">
            <a:extLst>
              <a:ext uri="{FF2B5EF4-FFF2-40B4-BE49-F238E27FC236}">
                <a16:creationId xmlns:a16="http://schemas.microsoft.com/office/drawing/2014/main" id="{78CF874A-4777-468E-AAF3-CA28F045EBD9}"/>
              </a:ext>
            </a:extLst>
          </p:cNvPr>
          <p:cNvGrpSpPr/>
          <p:nvPr/>
        </p:nvGrpSpPr>
        <p:grpSpPr>
          <a:xfrm>
            <a:off x="6905168" y="1856373"/>
            <a:ext cx="1920339" cy="2315940"/>
            <a:chOff x="9027552" y="1669802"/>
            <a:chExt cx="2350306" cy="2834482"/>
          </a:xfrm>
        </p:grpSpPr>
        <p:pic>
          <p:nvPicPr>
            <p:cNvPr id="2060" name="Picture 12" descr="Image result for Smart Security Camera">
              <a:extLst>
                <a:ext uri="{FF2B5EF4-FFF2-40B4-BE49-F238E27FC236}">
                  <a16:creationId xmlns:a16="http://schemas.microsoft.com/office/drawing/2014/main" id="{BA96A167-E978-4B6D-A5B4-752D5FAF44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36253" y="1669802"/>
              <a:ext cx="1022658" cy="74614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Smartphone">
              <a:extLst>
                <a:ext uri="{FF2B5EF4-FFF2-40B4-BE49-F238E27FC236}">
                  <a16:creationId xmlns:a16="http://schemas.microsoft.com/office/drawing/2014/main" id="{48883860-905E-44EB-A06B-A3563EC0B01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43648" y="1728029"/>
              <a:ext cx="852631" cy="678761"/>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voice assistant">
              <a:extLst>
                <a:ext uri="{FF2B5EF4-FFF2-40B4-BE49-F238E27FC236}">
                  <a16:creationId xmlns:a16="http://schemas.microsoft.com/office/drawing/2014/main" id="{D8B4E1E9-AF89-43C2-8399-B89638D0907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59433" y="2446823"/>
              <a:ext cx="818425" cy="1107281"/>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Image result for cloud server">
              <a:extLst>
                <a:ext uri="{FF2B5EF4-FFF2-40B4-BE49-F238E27FC236}">
                  <a16:creationId xmlns:a16="http://schemas.microsoft.com/office/drawing/2014/main" id="{32853503-2ADF-4503-A45A-66C06B042EB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27552" y="2459380"/>
              <a:ext cx="1286402" cy="778466"/>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Image result for robot arm">
              <a:extLst>
                <a:ext uri="{FF2B5EF4-FFF2-40B4-BE49-F238E27FC236}">
                  <a16:creationId xmlns:a16="http://schemas.microsoft.com/office/drawing/2014/main" id="{68E906E8-D125-4FB2-9A59-1CDAF7944D6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257509" y="3255333"/>
              <a:ext cx="1293862" cy="864022"/>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92D7484A-1045-4E83-AF37-C4476E7DA7EE}"/>
                </a:ext>
              </a:extLst>
            </p:cNvPr>
            <p:cNvSpPr txBox="1"/>
            <p:nvPr/>
          </p:nvSpPr>
          <p:spPr>
            <a:xfrm>
              <a:off x="9850686" y="4089927"/>
              <a:ext cx="1230516" cy="414357"/>
            </a:xfrm>
            <a:prstGeom prst="rect">
              <a:avLst/>
            </a:prstGeom>
          </p:spPr>
          <p:txBody>
            <a:bodyPr wrap="none">
              <a:spAutoFit/>
            </a:bodyPr>
            <a:lstStyle>
              <a:defPPr>
                <a:defRPr lang="en-US"/>
              </a:defPPr>
              <a:lvl1pPr>
                <a:defRPr sz="1600" b="1">
                  <a:solidFill>
                    <a:srgbClr val="FF0000"/>
                  </a:solidFill>
                  <a:latin typeface="Source Sans Pro"/>
                </a:defRPr>
              </a:lvl1pPr>
            </a:lstStyle>
            <a:p>
              <a:pPr algn="ctr"/>
              <a:r>
                <a:rPr lang="zh-CN" altLang="en-US" b="0" i="1" dirty="0">
                  <a:solidFill>
                    <a:schemeClr val="tx1"/>
                  </a:solidFill>
                </a:rPr>
                <a:t>生产环境</a:t>
              </a:r>
              <a:endParaRPr lang="en-US" b="0" i="1" dirty="0">
                <a:solidFill>
                  <a:schemeClr val="tx1"/>
                </a:solidFill>
              </a:endParaRPr>
            </a:p>
          </p:txBody>
        </p:sp>
      </p:grpSp>
      <p:pic>
        <p:nvPicPr>
          <p:cNvPr id="11" name="Graphic 10" descr="Users">
            <a:extLst>
              <a:ext uri="{FF2B5EF4-FFF2-40B4-BE49-F238E27FC236}">
                <a16:creationId xmlns:a16="http://schemas.microsoft.com/office/drawing/2014/main" id="{815C4309-8710-4AE0-8733-FADE4C499CA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123933" y="2476773"/>
            <a:ext cx="1057162" cy="1057162"/>
          </a:xfrm>
          <a:prstGeom prst="rect">
            <a:avLst/>
          </a:prstGeom>
        </p:spPr>
      </p:pic>
      <p:sp>
        <p:nvSpPr>
          <p:cNvPr id="33" name="TextBox 32">
            <a:extLst>
              <a:ext uri="{FF2B5EF4-FFF2-40B4-BE49-F238E27FC236}">
                <a16:creationId xmlns:a16="http://schemas.microsoft.com/office/drawing/2014/main" id="{8718B742-CC34-4C54-B1E5-E95F9E9ADA34}"/>
              </a:ext>
            </a:extLst>
          </p:cNvPr>
          <p:cNvSpPr txBox="1"/>
          <p:nvPr/>
        </p:nvSpPr>
        <p:spPr>
          <a:xfrm>
            <a:off x="10354998" y="3370789"/>
            <a:ext cx="595035" cy="338554"/>
          </a:xfrm>
          <a:prstGeom prst="rect">
            <a:avLst/>
          </a:prstGeom>
        </p:spPr>
        <p:txBody>
          <a:bodyPr wrap="none">
            <a:spAutoFit/>
          </a:bodyPr>
          <a:lstStyle>
            <a:defPPr>
              <a:defRPr lang="en-US"/>
            </a:defPPr>
            <a:lvl1pPr>
              <a:defRPr sz="1600" b="1">
                <a:solidFill>
                  <a:srgbClr val="FF0000"/>
                </a:solidFill>
                <a:latin typeface="Source Sans Pro"/>
              </a:defRPr>
            </a:lvl1pPr>
          </a:lstStyle>
          <a:p>
            <a:pPr algn="ctr"/>
            <a:r>
              <a:rPr lang="zh-CN" altLang="en-US" b="0" i="1" dirty="0">
                <a:solidFill>
                  <a:schemeClr val="tx1"/>
                </a:solidFill>
              </a:rPr>
              <a:t>用户</a:t>
            </a:r>
            <a:endParaRPr lang="en-US" b="0" i="1" dirty="0">
              <a:solidFill>
                <a:schemeClr val="tx1"/>
              </a:solidFill>
            </a:endParaRPr>
          </a:p>
        </p:txBody>
      </p:sp>
      <p:sp>
        <p:nvSpPr>
          <p:cNvPr id="34" name="Arrow: Right 33">
            <a:extLst>
              <a:ext uri="{FF2B5EF4-FFF2-40B4-BE49-F238E27FC236}">
                <a16:creationId xmlns:a16="http://schemas.microsoft.com/office/drawing/2014/main" id="{6B52B2C3-4079-4B87-80D3-BD64EBA33A22}"/>
              </a:ext>
            </a:extLst>
          </p:cNvPr>
          <p:cNvSpPr/>
          <p:nvPr/>
        </p:nvSpPr>
        <p:spPr bwMode="auto">
          <a:xfrm flipH="1">
            <a:off x="8985649" y="2879098"/>
            <a:ext cx="885469" cy="34548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TextBox 34">
            <a:extLst>
              <a:ext uri="{FF2B5EF4-FFF2-40B4-BE49-F238E27FC236}">
                <a16:creationId xmlns:a16="http://schemas.microsoft.com/office/drawing/2014/main" id="{3C7EC1BA-9667-4FC1-A03A-F9CD283D87FF}"/>
              </a:ext>
            </a:extLst>
          </p:cNvPr>
          <p:cNvSpPr txBox="1"/>
          <p:nvPr/>
        </p:nvSpPr>
        <p:spPr>
          <a:xfrm>
            <a:off x="9171490" y="2628858"/>
            <a:ext cx="595035" cy="338554"/>
          </a:xfrm>
          <a:prstGeom prst="rect">
            <a:avLst/>
          </a:prstGeom>
        </p:spPr>
        <p:txBody>
          <a:bodyPr wrap="none">
            <a:spAutoFit/>
          </a:bodyPr>
          <a:lstStyle>
            <a:defPPr>
              <a:defRPr lang="en-US"/>
            </a:defPPr>
            <a:lvl1pPr>
              <a:defRPr sz="1600" b="1">
                <a:solidFill>
                  <a:srgbClr val="FF0000"/>
                </a:solidFill>
                <a:latin typeface="Source Sans Pro"/>
              </a:defRPr>
            </a:lvl1pPr>
          </a:lstStyle>
          <a:p>
            <a:r>
              <a:rPr lang="zh-CN" altLang="en-US" dirty="0">
                <a:solidFill>
                  <a:schemeClr val="accent2">
                    <a:lumMod val="75000"/>
                    <a:lumOff val="25000"/>
                  </a:schemeClr>
                </a:solidFill>
              </a:rPr>
              <a:t>使用</a:t>
            </a:r>
            <a:endParaRPr lang="en-US" dirty="0">
              <a:solidFill>
                <a:schemeClr val="accent2">
                  <a:lumMod val="75000"/>
                  <a:lumOff val="25000"/>
                </a:schemeClr>
              </a:solidFill>
            </a:endParaRPr>
          </a:p>
        </p:txBody>
      </p:sp>
      <p:sp>
        <p:nvSpPr>
          <p:cNvPr id="30" name="Text Placeholder 2">
            <a:extLst>
              <a:ext uri="{FF2B5EF4-FFF2-40B4-BE49-F238E27FC236}">
                <a16:creationId xmlns:a16="http://schemas.microsoft.com/office/drawing/2014/main" id="{990F8EBB-607F-43E8-8AA7-66C5B2CD188A}"/>
              </a:ext>
            </a:extLst>
          </p:cNvPr>
          <p:cNvSpPr txBox="1">
            <a:spLocks/>
          </p:cNvSpPr>
          <p:nvPr/>
        </p:nvSpPr>
        <p:spPr>
          <a:xfrm>
            <a:off x="7481455" y="5839897"/>
            <a:ext cx="4123805"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a:solidFill>
                  <a:schemeClr val="accent2">
                    <a:lumMod val="75000"/>
                    <a:lumOff val="25000"/>
                  </a:schemeClr>
                </a:solidFill>
                <a:latin typeface="Microsoft Tai Le" panose="020B0502040204020203" pitchFamily="34" charset="0"/>
                <a:ea typeface="Segoe UI Black" panose="020B0A02040204020203" pitchFamily="34" charset="0"/>
                <a:cs typeface="Microsoft Tai Le" panose="020B0502040204020203" pitchFamily="34" charset="0"/>
              </a:rPr>
              <a:t>WE NEED RESPONSIBLE AI!</a:t>
            </a:r>
          </a:p>
        </p:txBody>
      </p:sp>
      <p:sp>
        <p:nvSpPr>
          <p:cNvPr id="31" name="Rectangle 30">
            <a:extLst>
              <a:ext uri="{FF2B5EF4-FFF2-40B4-BE49-F238E27FC236}">
                <a16:creationId xmlns:a16="http://schemas.microsoft.com/office/drawing/2014/main" id="{F2308000-C77D-455A-9C86-E114FF3D85BD}"/>
              </a:ext>
            </a:extLst>
          </p:cNvPr>
          <p:cNvSpPr/>
          <p:nvPr/>
        </p:nvSpPr>
        <p:spPr>
          <a:xfrm>
            <a:off x="11104081" y="67948"/>
            <a:ext cx="1005403" cy="338554"/>
          </a:xfrm>
          <a:prstGeom prst="rect">
            <a:avLst/>
          </a:prstGeom>
        </p:spPr>
        <p:txBody>
          <a:bodyPr wrap="none">
            <a:spAutoFit/>
          </a:bodyPr>
          <a:lstStyle/>
          <a:p>
            <a:r>
              <a:rPr lang="zh-CN" altLang="en-US" sz="1600" dirty="0">
                <a:solidFill>
                  <a:schemeClr val="bg2">
                    <a:lumMod val="50000"/>
                  </a:schemeClr>
                </a:solidFill>
              </a:rPr>
              <a:t>背景介绍</a:t>
            </a:r>
            <a:endParaRPr lang="en-US" sz="1600" dirty="0">
              <a:solidFill>
                <a:schemeClr val="bg2">
                  <a:lumMod val="50000"/>
                </a:schemeClr>
              </a:solidFill>
            </a:endParaRPr>
          </a:p>
        </p:txBody>
      </p:sp>
    </p:spTree>
    <p:extLst>
      <p:ext uri="{BB962C8B-B14F-4D97-AF65-F5344CB8AC3E}">
        <p14:creationId xmlns:p14="http://schemas.microsoft.com/office/powerpoint/2010/main" val="487072267"/>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26152-DCEF-4B32-AA4F-5C278ADF5243}"/>
              </a:ext>
            </a:extLst>
          </p:cNvPr>
          <p:cNvSpPr>
            <a:spLocks noGrp="1"/>
          </p:cNvSpPr>
          <p:nvPr>
            <p:ph type="title"/>
          </p:nvPr>
        </p:nvSpPr>
        <p:spPr/>
        <p:txBody>
          <a:bodyPr/>
          <a:lstStyle/>
          <a:p>
            <a:r>
              <a:rPr lang="zh-CN" altLang="en-US" dirty="0"/>
              <a:t>联邦学习 </a:t>
            </a:r>
            <a:r>
              <a:rPr lang="en-US" altLang="zh-CN" dirty="0"/>
              <a:t>(federated learning)</a:t>
            </a:r>
            <a:endParaRPr lang="en-US" dirty="0"/>
          </a:p>
        </p:txBody>
      </p:sp>
      <p:sp>
        <p:nvSpPr>
          <p:cNvPr id="3" name="Text Placeholder 2">
            <a:extLst>
              <a:ext uri="{FF2B5EF4-FFF2-40B4-BE49-F238E27FC236}">
                <a16:creationId xmlns:a16="http://schemas.microsoft.com/office/drawing/2014/main" id="{79C700F0-2421-4666-9D65-C6DDE9A9A2D0}"/>
              </a:ext>
            </a:extLst>
          </p:cNvPr>
          <p:cNvSpPr>
            <a:spLocks noGrp="1"/>
          </p:cNvSpPr>
          <p:nvPr>
            <p:ph type="body" sz="quarter" idx="10"/>
          </p:nvPr>
        </p:nvSpPr>
        <p:spPr>
          <a:xfrm>
            <a:off x="584200" y="1435497"/>
            <a:ext cx="11018520" cy="947952"/>
          </a:xfrm>
        </p:spPr>
        <p:txBody>
          <a:bodyPr/>
          <a:lstStyle/>
          <a:p>
            <a:r>
              <a:rPr lang="zh-CN" altLang="en-US"/>
              <a:t>面向的场景：训练数据分布在边缘设备上，因隐私原因不能上传。</a:t>
            </a:r>
            <a:endParaRPr lang="en-US" altLang="zh-CN" dirty="0"/>
          </a:p>
          <a:p>
            <a:r>
              <a:rPr lang="zh-CN" altLang="en-US"/>
              <a:t>联邦学习：边缘设备只上传参数更新，而不上传训练数据</a:t>
            </a:r>
            <a:endParaRPr lang="en-US" dirty="0"/>
          </a:p>
        </p:txBody>
      </p:sp>
      <p:pic>
        <p:nvPicPr>
          <p:cNvPr id="4" name="Picture 3">
            <a:extLst>
              <a:ext uri="{FF2B5EF4-FFF2-40B4-BE49-F238E27FC236}">
                <a16:creationId xmlns:a16="http://schemas.microsoft.com/office/drawing/2014/main" id="{D9E4F32A-BC46-4518-AECA-8CE8F9D7D499}"/>
              </a:ext>
            </a:extLst>
          </p:cNvPr>
          <p:cNvPicPr>
            <a:picLocks noChangeAspect="1"/>
          </p:cNvPicPr>
          <p:nvPr/>
        </p:nvPicPr>
        <p:blipFill>
          <a:blip r:embed="rId3"/>
          <a:stretch>
            <a:fillRect/>
          </a:stretch>
        </p:blipFill>
        <p:spPr>
          <a:xfrm>
            <a:off x="5153891" y="3186806"/>
            <a:ext cx="6780719" cy="2968404"/>
          </a:xfrm>
          <a:prstGeom prst="rect">
            <a:avLst/>
          </a:prstGeom>
        </p:spPr>
      </p:pic>
      <p:sp>
        <p:nvSpPr>
          <p:cNvPr id="7" name="Rectangle 6">
            <a:extLst>
              <a:ext uri="{FF2B5EF4-FFF2-40B4-BE49-F238E27FC236}">
                <a16:creationId xmlns:a16="http://schemas.microsoft.com/office/drawing/2014/main" id="{BDAEBE63-0913-4B77-901A-2B85CE1F095E}"/>
              </a:ext>
            </a:extLst>
          </p:cNvPr>
          <p:cNvSpPr/>
          <p:nvPr/>
        </p:nvSpPr>
        <p:spPr>
          <a:xfrm>
            <a:off x="4396509" y="6346129"/>
            <a:ext cx="7684655" cy="369332"/>
          </a:xfrm>
          <a:prstGeom prst="rect">
            <a:avLst/>
          </a:prstGeom>
        </p:spPr>
        <p:txBody>
          <a:bodyPr wrap="square">
            <a:spAutoFit/>
          </a:bodyPr>
          <a:lstStyle/>
          <a:p>
            <a:r>
              <a:rPr lang="en-US" altLang="zh-CN" sz="1800" dirty="0">
                <a:solidFill>
                  <a:schemeClr val="accent5"/>
                </a:solidFill>
              </a:rPr>
              <a:t>Image from: </a:t>
            </a:r>
            <a:r>
              <a:rPr lang="en-US" sz="1800" dirty="0">
                <a:solidFill>
                  <a:schemeClr val="accent5"/>
                </a:solidFill>
                <a:hlinkClick r:id="rId4">
                  <a:extLst>
                    <a:ext uri="{A12FA001-AC4F-418D-AE19-62706E023703}">
                      <ahyp:hlinkClr xmlns:ahyp="http://schemas.microsoft.com/office/drawing/2018/hyperlinkcolor" val="tx"/>
                    </a:ext>
                  </a:extLst>
                </a:hlinkClick>
              </a:rPr>
              <a:t>https://proandroiddev.com/federated-learning-e79e054c33ef</a:t>
            </a:r>
            <a:endParaRPr lang="en-US" sz="1800" dirty="0">
              <a:solidFill>
                <a:schemeClr val="accent5"/>
              </a:solidFill>
            </a:endParaRPr>
          </a:p>
        </p:txBody>
      </p:sp>
      <p:sp>
        <p:nvSpPr>
          <p:cNvPr id="8" name="Rectangle 7">
            <a:extLst>
              <a:ext uri="{FF2B5EF4-FFF2-40B4-BE49-F238E27FC236}">
                <a16:creationId xmlns:a16="http://schemas.microsoft.com/office/drawing/2014/main" id="{DBED7EF7-78A4-4334-B30F-457D6FF8EED0}"/>
              </a:ext>
            </a:extLst>
          </p:cNvPr>
          <p:cNvSpPr/>
          <p:nvPr/>
        </p:nvSpPr>
        <p:spPr>
          <a:xfrm>
            <a:off x="10188385" y="81702"/>
            <a:ext cx="1907894" cy="338554"/>
          </a:xfrm>
          <a:prstGeom prst="rect">
            <a:avLst/>
          </a:prstGeom>
        </p:spPr>
        <p:txBody>
          <a:bodyPr wrap="none">
            <a:spAutoFit/>
          </a:bodyPr>
          <a:lstStyle/>
          <a:p>
            <a:pPr algn="r"/>
            <a:r>
              <a:rPr lang="zh-CN" altLang="en-US" sz="1600" dirty="0">
                <a:solidFill>
                  <a:schemeClr val="bg2">
                    <a:lumMod val="50000"/>
                  </a:schemeClr>
                </a:solidFill>
              </a:rPr>
              <a:t>保密性</a:t>
            </a:r>
            <a:r>
              <a:rPr lang="en-US" altLang="zh-CN" sz="1600" dirty="0">
                <a:solidFill>
                  <a:schemeClr val="bg2">
                    <a:lumMod val="50000"/>
                  </a:schemeClr>
                </a:solidFill>
              </a:rPr>
              <a:t>-</a:t>
            </a:r>
            <a:r>
              <a:rPr lang="zh-CN" altLang="en-US" sz="1600" dirty="0">
                <a:solidFill>
                  <a:schemeClr val="bg2">
                    <a:lumMod val="50000"/>
                  </a:schemeClr>
                </a:solidFill>
              </a:rPr>
              <a:t>数据保密性</a:t>
            </a:r>
            <a:endParaRPr lang="en-US" sz="1600" dirty="0">
              <a:solidFill>
                <a:schemeClr val="bg2">
                  <a:lumMod val="50000"/>
                </a:schemeClr>
              </a:solidFill>
            </a:endParaRPr>
          </a:p>
        </p:txBody>
      </p:sp>
      <p:sp>
        <p:nvSpPr>
          <p:cNvPr id="9" name="Text Placeholder 2">
            <a:extLst>
              <a:ext uri="{FF2B5EF4-FFF2-40B4-BE49-F238E27FC236}">
                <a16:creationId xmlns:a16="http://schemas.microsoft.com/office/drawing/2014/main" id="{E1C6EFAB-FD58-450D-AA10-DB9AFB904739}"/>
              </a:ext>
            </a:extLst>
          </p:cNvPr>
          <p:cNvSpPr txBox="1">
            <a:spLocks/>
          </p:cNvSpPr>
          <p:nvPr/>
        </p:nvSpPr>
        <p:spPr>
          <a:xfrm>
            <a:off x="697724" y="3128615"/>
            <a:ext cx="4181845" cy="219136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a:t>梯度也有可能</a:t>
            </a:r>
            <a:r>
              <a:rPr lang="zh-CN" altLang="en-US" dirty="0"/>
              <a:t>泄露隐私，怎么办？</a:t>
            </a:r>
            <a:endParaRPr lang="en-US" altLang="zh-CN" dirty="0"/>
          </a:p>
          <a:p>
            <a:pPr>
              <a:buFontTx/>
              <a:buChar char="-"/>
            </a:pPr>
            <a:r>
              <a:rPr lang="zh-CN" altLang="en-US" sz="2400" dirty="0"/>
              <a:t>差分隐私</a:t>
            </a:r>
            <a:endParaRPr lang="en-US" altLang="zh-CN" sz="2400" dirty="0"/>
          </a:p>
          <a:p>
            <a:pPr>
              <a:buFontTx/>
              <a:buChar char="-"/>
            </a:pPr>
            <a:r>
              <a:rPr lang="zh-CN" altLang="en-US" sz="2400" dirty="0"/>
              <a:t>安全聚合 </a:t>
            </a:r>
            <a:r>
              <a:rPr lang="en-US" altLang="zh-CN" sz="2400" dirty="0"/>
              <a:t>(secure aggregation)</a:t>
            </a:r>
          </a:p>
          <a:p>
            <a:pPr marL="228600" lvl="1" indent="0">
              <a:buNone/>
            </a:pPr>
            <a:r>
              <a:rPr lang="en-US" sz="2400" b="0" i="0" dirty="0">
                <a:solidFill>
                  <a:srgbClr val="3C4043"/>
                </a:solidFill>
                <a:effectLst/>
                <a:latin typeface="Google Sans"/>
              </a:rPr>
              <a:t>[Segal CCS2017]</a:t>
            </a:r>
            <a:endParaRPr lang="en-US" sz="2400" dirty="0"/>
          </a:p>
        </p:txBody>
      </p:sp>
    </p:spTree>
    <p:extLst>
      <p:ext uri="{BB962C8B-B14F-4D97-AF65-F5344CB8AC3E}">
        <p14:creationId xmlns:p14="http://schemas.microsoft.com/office/powerpoint/2010/main" val="158653183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4B54E-7E9A-4FC5-8E2F-91EDF952D846}"/>
              </a:ext>
            </a:extLst>
          </p:cNvPr>
          <p:cNvSpPr>
            <a:spLocks noGrp="1"/>
          </p:cNvSpPr>
          <p:nvPr>
            <p:ph type="title"/>
          </p:nvPr>
        </p:nvSpPr>
        <p:spPr>
          <a:xfrm>
            <a:off x="588263" y="457200"/>
            <a:ext cx="11018520" cy="923330"/>
          </a:xfrm>
        </p:spPr>
        <p:txBody>
          <a:bodyPr/>
          <a:lstStyle/>
          <a:p>
            <a:r>
              <a:rPr lang="en-US" altLang="zh-CN" sz="2400" dirty="0">
                <a:solidFill>
                  <a:schemeClr val="accent2">
                    <a:lumMod val="75000"/>
                    <a:lumOff val="25000"/>
                  </a:schemeClr>
                </a:solidFill>
              </a:rPr>
              <a:t>[our work]</a:t>
            </a:r>
            <a:br>
              <a:rPr lang="en-US" altLang="zh-CN" dirty="0"/>
            </a:br>
            <a:r>
              <a:rPr lang="zh-CN" altLang="en-US" dirty="0"/>
              <a:t>差分隐私的模型适应 </a:t>
            </a:r>
            <a:r>
              <a:rPr lang="en-US" altLang="zh-CN" dirty="0"/>
              <a:t>(differentially-private adaptation)</a:t>
            </a:r>
            <a:endParaRPr lang="en-US" dirty="0"/>
          </a:p>
        </p:txBody>
      </p:sp>
      <p:sp>
        <p:nvSpPr>
          <p:cNvPr id="3" name="Text Placeholder 2">
            <a:extLst>
              <a:ext uri="{FF2B5EF4-FFF2-40B4-BE49-F238E27FC236}">
                <a16:creationId xmlns:a16="http://schemas.microsoft.com/office/drawing/2014/main" id="{F110764F-D489-4B78-B522-5FD6EEB6C939}"/>
              </a:ext>
            </a:extLst>
          </p:cNvPr>
          <p:cNvSpPr>
            <a:spLocks noGrp="1"/>
          </p:cNvSpPr>
          <p:nvPr>
            <p:ph type="body" sz="quarter" idx="10"/>
          </p:nvPr>
        </p:nvSpPr>
        <p:spPr>
          <a:xfrm>
            <a:off x="588263" y="1773162"/>
            <a:ext cx="5821083" cy="3311676"/>
          </a:xfrm>
        </p:spPr>
        <p:txBody>
          <a:bodyPr/>
          <a:lstStyle/>
          <a:p>
            <a:r>
              <a:rPr lang="zh-CN" altLang="en-US" dirty="0"/>
              <a:t>针对</a:t>
            </a:r>
            <a:r>
              <a:rPr lang="zh-CN" altLang="en-US"/>
              <a:t>模型从</a:t>
            </a:r>
            <a:r>
              <a:rPr lang="en-US" altLang="zh-CN" dirty="0"/>
              <a:t>cloud</a:t>
            </a:r>
            <a:r>
              <a:rPr lang="zh-CN" altLang="en-US"/>
              <a:t>部署到</a:t>
            </a:r>
            <a:r>
              <a:rPr lang="en-US" altLang="zh-CN"/>
              <a:t>edge</a:t>
            </a:r>
            <a:r>
              <a:rPr lang="zh-CN" altLang="en-US"/>
              <a:t>的场景</a:t>
            </a:r>
            <a:endParaRPr lang="en-US" altLang="zh-CN"/>
          </a:p>
          <a:p>
            <a:r>
              <a:rPr lang="zh-CN" altLang="en-US" dirty="0"/>
              <a:t>解决的问题：</a:t>
            </a:r>
            <a:endParaRPr lang="en-US" altLang="zh-CN"/>
          </a:p>
          <a:p>
            <a:pPr lvl="1"/>
            <a:r>
              <a:rPr lang="zh-CN" altLang="en-US"/>
              <a:t>模型最好</a:t>
            </a:r>
            <a:r>
              <a:rPr lang="zh-CN" altLang="en-US" dirty="0"/>
              <a:t>针对</a:t>
            </a:r>
            <a:r>
              <a:rPr lang="en-US" altLang="zh-CN" dirty="0"/>
              <a:t>edge</a:t>
            </a:r>
            <a:r>
              <a:rPr lang="zh-CN" altLang="en-US" dirty="0"/>
              <a:t>数据进行适应</a:t>
            </a:r>
            <a:r>
              <a:rPr lang="zh-CN" altLang="en-US"/>
              <a:t>，提升精度</a:t>
            </a:r>
            <a:endParaRPr lang="en-US" altLang="zh-CN"/>
          </a:p>
          <a:p>
            <a:pPr lvl="1"/>
            <a:r>
              <a:rPr lang="en-US" altLang="zh-CN" dirty="0"/>
              <a:t>Edge</a:t>
            </a:r>
            <a:r>
              <a:rPr lang="zh-CN" altLang="en-US"/>
              <a:t>数据往往包含隐私信息，不能上传</a:t>
            </a:r>
            <a:endParaRPr lang="en-US" altLang="zh-CN"/>
          </a:p>
          <a:p>
            <a:r>
              <a:rPr lang="zh-CN" altLang="en-US" dirty="0"/>
              <a:t>解决方法</a:t>
            </a:r>
            <a:endParaRPr lang="en-US" altLang="zh-CN"/>
          </a:p>
          <a:p>
            <a:pPr lvl="1"/>
            <a:r>
              <a:rPr lang="en-US" altLang="zh-CN" dirty="0"/>
              <a:t>Edge</a:t>
            </a:r>
            <a:r>
              <a:rPr lang="zh-CN" altLang="en-US"/>
              <a:t>端用神经元的激活统计信息代表数据分布</a:t>
            </a:r>
            <a:endParaRPr lang="en-US" altLang="zh-CN" dirty="0"/>
          </a:p>
          <a:p>
            <a:pPr lvl="1"/>
            <a:r>
              <a:rPr lang="zh-CN" altLang="en-US"/>
              <a:t>对统计信息添加</a:t>
            </a:r>
            <a:r>
              <a:rPr lang="en-US" altLang="zh-CN" dirty="0"/>
              <a:t>Laplace</a:t>
            </a:r>
            <a:r>
              <a:rPr lang="zh-CN" altLang="en-US"/>
              <a:t>噪声保证差分隐私</a:t>
            </a:r>
            <a:endParaRPr lang="en-US" altLang="zh-CN" dirty="0"/>
          </a:p>
          <a:p>
            <a:pPr lvl="1"/>
            <a:r>
              <a:rPr lang="zh-CN" altLang="en-US"/>
              <a:t>云端根据上传的统计信息调整训练数据</a:t>
            </a:r>
            <a:endParaRPr lang="en-US" dirty="0"/>
          </a:p>
        </p:txBody>
      </p:sp>
      <p:sp>
        <p:nvSpPr>
          <p:cNvPr id="4" name="Rectangle 3">
            <a:extLst>
              <a:ext uri="{FF2B5EF4-FFF2-40B4-BE49-F238E27FC236}">
                <a16:creationId xmlns:a16="http://schemas.microsoft.com/office/drawing/2014/main" id="{484B6EB2-543D-4553-BBAE-A827C02174C7}"/>
              </a:ext>
            </a:extLst>
          </p:cNvPr>
          <p:cNvSpPr/>
          <p:nvPr/>
        </p:nvSpPr>
        <p:spPr>
          <a:xfrm>
            <a:off x="10188385" y="81702"/>
            <a:ext cx="1907894" cy="338554"/>
          </a:xfrm>
          <a:prstGeom prst="rect">
            <a:avLst/>
          </a:prstGeom>
        </p:spPr>
        <p:txBody>
          <a:bodyPr wrap="none">
            <a:spAutoFit/>
          </a:bodyPr>
          <a:lstStyle/>
          <a:p>
            <a:pPr algn="r"/>
            <a:r>
              <a:rPr lang="zh-CN" altLang="en-US" sz="1600" dirty="0">
                <a:solidFill>
                  <a:schemeClr val="bg2">
                    <a:lumMod val="50000"/>
                  </a:schemeClr>
                </a:solidFill>
              </a:rPr>
              <a:t>保密性</a:t>
            </a:r>
            <a:r>
              <a:rPr lang="en-US" altLang="zh-CN" sz="1600" dirty="0">
                <a:solidFill>
                  <a:schemeClr val="bg2">
                    <a:lumMod val="50000"/>
                  </a:schemeClr>
                </a:solidFill>
              </a:rPr>
              <a:t>-</a:t>
            </a:r>
            <a:r>
              <a:rPr lang="zh-CN" altLang="en-US" sz="1600" dirty="0">
                <a:solidFill>
                  <a:schemeClr val="bg2">
                    <a:lumMod val="50000"/>
                  </a:schemeClr>
                </a:solidFill>
              </a:rPr>
              <a:t>数据保密性</a:t>
            </a:r>
            <a:endParaRPr lang="en-US" sz="1600" dirty="0">
              <a:solidFill>
                <a:schemeClr val="bg2">
                  <a:lumMod val="50000"/>
                </a:schemeClr>
              </a:solidFill>
            </a:endParaRPr>
          </a:p>
        </p:txBody>
      </p:sp>
      <p:pic>
        <p:nvPicPr>
          <p:cNvPr id="5" name="Picture 4">
            <a:extLst>
              <a:ext uri="{FF2B5EF4-FFF2-40B4-BE49-F238E27FC236}">
                <a16:creationId xmlns:a16="http://schemas.microsoft.com/office/drawing/2014/main" id="{F06E80CE-BA06-4DDE-9FD6-D36E252D24E6}"/>
              </a:ext>
            </a:extLst>
          </p:cNvPr>
          <p:cNvPicPr>
            <a:picLocks noChangeAspect="1"/>
          </p:cNvPicPr>
          <p:nvPr/>
        </p:nvPicPr>
        <p:blipFill rotWithShape="1">
          <a:blip r:embed="rId2"/>
          <a:srcRect l="46214"/>
          <a:stretch/>
        </p:blipFill>
        <p:spPr>
          <a:xfrm>
            <a:off x="6409346" y="1643049"/>
            <a:ext cx="5193374" cy="4757751"/>
          </a:xfrm>
          <a:prstGeom prst="rect">
            <a:avLst/>
          </a:prstGeom>
        </p:spPr>
      </p:pic>
    </p:spTree>
    <p:extLst>
      <p:ext uri="{BB962C8B-B14F-4D97-AF65-F5344CB8AC3E}">
        <p14:creationId xmlns:p14="http://schemas.microsoft.com/office/powerpoint/2010/main" val="69102955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e the source image">
            <a:extLst>
              <a:ext uri="{FF2B5EF4-FFF2-40B4-BE49-F238E27FC236}">
                <a16:creationId xmlns:a16="http://schemas.microsoft.com/office/drawing/2014/main" id="{745DF12B-FDA9-453C-957D-591052F89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6931" y="1052763"/>
            <a:ext cx="5396221" cy="308064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876A7EB-84BF-4130-806F-56102238637F}"/>
              </a:ext>
            </a:extLst>
          </p:cNvPr>
          <p:cNvSpPr>
            <a:spLocks noGrp="1"/>
          </p:cNvSpPr>
          <p:nvPr>
            <p:ph type="title"/>
          </p:nvPr>
        </p:nvSpPr>
        <p:spPr/>
        <p:txBody>
          <a:bodyPr/>
          <a:lstStyle/>
          <a:p>
            <a:r>
              <a:rPr lang="zh-CN" altLang="en-US" dirty="0"/>
              <a:t>同态加密 </a:t>
            </a:r>
            <a:r>
              <a:rPr lang="en-US" altLang="zh-CN" dirty="0"/>
              <a:t>(homomorphic encryption)</a:t>
            </a:r>
            <a:endParaRPr lang="en-US" dirty="0"/>
          </a:p>
        </p:txBody>
      </p:sp>
      <p:sp>
        <p:nvSpPr>
          <p:cNvPr id="3" name="Text Placeholder 2">
            <a:extLst>
              <a:ext uri="{FF2B5EF4-FFF2-40B4-BE49-F238E27FC236}">
                <a16:creationId xmlns:a16="http://schemas.microsoft.com/office/drawing/2014/main" id="{F92DC3E3-0C49-4F29-849B-3AD9ABC6C990}"/>
              </a:ext>
            </a:extLst>
          </p:cNvPr>
          <p:cNvSpPr>
            <a:spLocks noGrp="1"/>
          </p:cNvSpPr>
          <p:nvPr>
            <p:ph type="body" sz="quarter" idx="10"/>
          </p:nvPr>
        </p:nvSpPr>
        <p:spPr>
          <a:xfrm>
            <a:off x="584200" y="1344056"/>
            <a:ext cx="6115858" cy="3681008"/>
          </a:xfrm>
        </p:spPr>
        <p:txBody>
          <a:bodyPr/>
          <a:lstStyle/>
          <a:p>
            <a:r>
              <a:rPr lang="zh-CN" altLang="en-US" dirty="0"/>
              <a:t>同态加密</a:t>
            </a:r>
            <a:endParaRPr lang="en-US" altLang="zh-CN" dirty="0"/>
          </a:p>
          <a:p>
            <a:pPr lvl="1"/>
            <a:r>
              <a:rPr lang="zh-CN" altLang="en-US" dirty="0"/>
              <a:t>允许在密文上进行代数运算</a:t>
            </a:r>
            <a:endParaRPr lang="en-US" altLang="zh-CN" dirty="0"/>
          </a:p>
          <a:p>
            <a:pPr lvl="1"/>
            <a:r>
              <a:rPr lang="zh-CN" altLang="en-US" dirty="0"/>
              <a:t>概念提出：</a:t>
            </a:r>
            <a:r>
              <a:rPr lang="en-US" altLang="zh-CN" dirty="0"/>
              <a:t>[Rivest1997]</a:t>
            </a:r>
          </a:p>
          <a:p>
            <a:pPr lvl="1"/>
            <a:r>
              <a:rPr lang="zh-CN" altLang="en-US" dirty="0"/>
              <a:t>全同态实现：</a:t>
            </a:r>
            <a:r>
              <a:rPr lang="en-US" altLang="zh-CN" dirty="0"/>
              <a:t>[Gentry2009] </a:t>
            </a:r>
            <a:r>
              <a:rPr lang="zh-CN" altLang="en-US" dirty="0"/>
              <a:t>（支持加法和乘法）</a:t>
            </a:r>
            <a:endParaRPr lang="en-US" altLang="zh-CN" dirty="0"/>
          </a:p>
          <a:p>
            <a:r>
              <a:rPr lang="zh-CN" altLang="en-US" dirty="0"/>
              <a:t>同态加密</a:t>
            </a:r>
            <a:r>
              <a:rPr lang="zh-CN" altLang="en-US"/>
              <a:t>的模型预测</a:t>
            </a:r>
            <a:endParaRPr lang="en-US" altLang="zh-CN" dirty="0"/>
          </a:p>
          <a:p>
            <a:pPr lvl="1"/>
            <a:r>
              <a:rPr lang="en-US" dirty="0" err="1"/>
              <a:t>CryptoNets</a:t>
            </a:r>
            <a:r>
              <a:rPr lang="en-US" dirty="0"/>
              <a:t> [</a:t>
            </a:r>
            <a:r>
              <a:rPr lang="en-US" dirty="0" err="1"/>
              <a:t>Dowlin</a:t>
            </a:r>
            <a:r>
              <a:rPr lang="en-US" dirty="0"/>
              <a:t> JMLR2016]</a:t>
            </a:r>
          </a:p>
          <a:p>
            <a:pPr lvl="1"/>
            <a:r>
              <a:rPr lang="zh-CN" altLang="en-US" dirty="0"/>
              <a:t>将模型参数和输入数据加密，预测结果也是加密的</a:t>
            </a:r>
            <a:endParaRPr lang="en-US" altLang="zh-CN" dirty="0"/>
          </a:p>
          <a:p>
            <a:pPr lvl="1"/>
            <a:r>
              <a:rPr lang="zh-CN" altLang="en-US" dirty="0"/>
              <a:t>主要技术：将非线性操作用线性操作近似</a:t>
            </a:r>
          </a:p>
          <a:p>
            <a:r>
              <a:rPr lang="zh-CN" altLang="en-US" dirty="0"/>
              <a:t>性能问题是同态加密应用的最大挑战</a:t>
            </a:r>
            <a:endParaRPr lang="en-US" altLang="zh-CN" dirty="0"/>
          </a:p>
        </p:txBody>
      </p:sp>
      <p:sp>
        <p:nvSpPr>
          <p:cNvPr id="5" name="Rectangle 4">
            <a:extLst>
              <a:ext uri="{FF2B5EF4-FFF2-40B4-BE49-F238E27FC236}">
                <a16:creationId xmlns:a16="http://schemas.microsoft.com/office/drawing/2014/main" id="{61223F5D-8C63-4D0B-8851-679FA89CB3B6}"/>
              </a:ext>
            </a:extLst>
          </p:cNvPr>
          <p:cNvSpPr/>
          <p:nvPr/>
        </p:nvSpPr>
        <p:spPr>
          <a:xfrm>
            <a:off x="10188385" y="81702"/>
            <a:ext cx="1907894" cy="338554"/>
          </a:xfrm>
          <a:prstGeom prst="rect">
            <a:avLst/>
          </a:prstGeom>
        </p:spPr>
        <p:txBody>
          <a:bodyPr wrap="none">
            <a:spAutoFit/>
          </a:bodyPr>
          <a:lstStyle/>
          <a:p>
            <a:pPr algn="r"/>
            <a:r>
              <a:rPr lang="zh-CN" altLang="en-US" sz="1600" dirty="0">
                <a:solidFill>
                  <a:schemeClr val="bg2">
                    <a:lumMod val="50000"/>
                  </a:schemeClr>
                </a:solidFill>
              </a:rPr>
              <a:t>保密性</a:t>
            </a:r>
            <a:r>
              <a:rPr lang="en-US" altLang="zh-CN" sz="1600" dirty="0">
                <a:solidFill>
                  <a:schemeClr val="bg2">
                    <a:lumMod val="50000"/>
                  </a:schemeClr>
                </a:solidFill>
              </a:rPr>
              <a:t>-</a:t>
            </a:r>
            <a:r>
              <a:rPr lang="zh-CN" altLang="en-US" sz="1600" dirty="0">
                <a:solidFill>
                  <a:schemeClr val="bg2">
                    <a:lumMod val="50000"/>
                  </a:schemeClr>
                </a:solidFill>
              </a:rPr>
              <a:t>数据保密性</a:t>
            </a:r>
            <a:endParaRPr lang="en-US" sz="1600" dirty="0">
              <a:solidFill>
                <a:schemeClr val="bg2">
                  <a:lumMod val="50000"/>
                </a:schemeClr>
              </a:solidFill>
            </a:endParaRPr>
          </a:p>
        </p:txBody>
      </p:sp>
      <p:pic>
        <p:nvPicPr>
          <p:cNvPr id="4" name="Picture 3">
            <a:extLst>
              <a:ext uri="{FF2B5EF4-FFF2-40B4-BE49-F238E27FC236}">
                <a16:creationId xmlns:a16="http://schemas.microsoft.com/office/drawing/2014/main" id="{A4C4E9C7-C6AC-467F-863B-17CE69E72C40}"/>
              </a:ext>
            </a:extLst>
          </p:cNvPr>
          <p:cNvPicPr>
            <a:picLocks noChangeAspect="1"/>
          </p:cNvPicPr>
          <p:nvPr/>
        </p:nvPicPr>
        <p:blipFill>
          <a:blip r:embed="rId4"/>
          <a:stretch>
            <a:fillRect/>
          </a:stretch>
        </p:blipFill>
        <p:spPr>
          <a:xfrm>
            <a:off x="809625" y="5116505"/>
            <a:ext cx="10572750" cy="1638300"/>
          </a:xfrm>
          <a:prstGeom prst="rect">
            <a:avLst/>
          </a:prstGeom>
        </p:spPr>
      </p:pic>
    </p:spTree>
    <p:extLst>
      <p:ext uri="{BB962C8B-B14F-4D97-AF65-F5344CB8AC3E}">
        <p14:creationId xmlns:p14="http://schemas.microsoft.com/office/powerpoint/2010/main" val="144583897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F4128-8938-414D-88F9-6E134981B5D3}"/>
              </a:ext>
            </a:extLst>
          </p:cNvPr>
          <p:cNvSpPr>
            <a:spLocks noGrp="1"/>
          </p:cNvSpPr>
          <p:nvPr>
            <p:ph type="title"/>
          </p:nvPr>
        </p:nvSpPr>
        <p:spPr/>
        <p:txBody>
          <a:bodyPr/>
          <a:lstStyle/>
          <a:p>
            <a:r>
              <a:rPr lang="zh-CN" altLang="en-US" dirty="0"/>
              <a:t>模型窃取 </a:t>
            </a:r>
            <a:r>
              <a:rPr lang="en-US" altLang="zh-CN" dirty="0"/>
              <a:t>(model stealing)</a:t>
            </a:r>
            <a:endParaRPr lang="en-US" dirty="0"/>
          </a:p>
        </p:txBody>
      </p:sp>
      <p:sp>
        <p:nvSpPr>
          <p:cNvPr id="3" name="Text Placeholder 2">
            <a:extLst>
              <a:ext uri="{FF2B5EF4-FFF2-40B4-BE49-F238E27FC236}">
                <a16:creationId xmlns:a16="http://schemas.microsoft.com/office/drawing/2014/main" id="{D203FEC4-9F13-4835-BD37-306F2AB10BB9}"/>
              </a:ext>
            </a:extLst>
          </p:cNvPr>
          <p:cNvSpPr>
            <a:spLocks noGrp="1"/>
          </p:cNvSpPr>
          <p:nvPr>
            <p:ph type="body" sz="quarter" idx="10"/>
          </p:nvPr>
        </p:nvSpPr>
        <p:spPr>
          <a:xfrm>
            <a:off x="584200" y="1435497"/>
            <a:ext cx="11018520" cy="430887"/>
          </a:xfrm>
        </p:spPr>
        <p:txBody>
          <a:bodyPr/>
          <a:lstStyle/>
          <a:p>
            <a:r>
              <a:rPr lang="zh-CN" altLang="en-US" dirty="0"/>
              <a:t>优秀的模型往往是企业的重要财产，如果被窃取会侵害知识产权。</a:t>
            </a:r>
            <a:endParaRPr lang="en-US" altLang="zh-CN" dirty="0"/>
          </a:p>
        </p:txBody>
      </p:sp>
      <p:sp>
        <p:nvSpPr>
          <p:cNvPr id="4" name="Rectangle 3">
            <a:extLst>
              <a:ext uri="{FF2B5EF4-FFF2-40B4-BE49-F238E27FC236}">
                <a16:creationId xmlns:a16="http://schemas.microsoft.com/office/drawing/2014/main" id="{22AD00AE-7F16-4465-86C9-CD54FB3B9B53}"/>
              </a:ext>
            </a:extLst>
          </p:cNvPr>
          <p:cNvSpPr/>
          <p:nvPr/>
        </p:nvSpPr>
        <p:spPr>
          <a:xfrm>
            <a:off x="10188385" y="81702"/>
            <a:ext cx="1907894" cy="338554"/>
          </a:xfrm>
          <a:prstGeom prst="rect">
            <a:avLst/>
          </a:prstGeom>
        </p:spPr>
        <p:txBody>
          <a:bodyPr wrap="none">
            <a:spAutoFit/>
          </a:bodyPr>
          <a:lstStyle/>
          <a:p>
            <a:pPr algn="r"/>
            <a:r>
              <a:rPr lang="zh-CN" altLang="en-US" sz="1600" dirty="0">
                <a:solidFill>
                  <a:schemeClr val="bg2">
                    <a:lumMod val="50000"/>
                  </a:schemeClr>
                </a:solidFill>
              </a:rPr>
              <a:t>保密性</a:t>
            </a:r>
            <a:r>
              <a:rPr lang="en-US" altLang="zh-CN" sz="1600" dirty="0">
                <a:solidFill>
                  <a:schemeClr val="bg2">
                    <a:lumMod val="50000"/>
                  </a:schemeClr>
                </a:solidFill>
              </a:rPr>
              <a:t>-</a:t>
            </a:r>
            <a:r>
              <a:rPr lang="zh-CN" altLang="en-US" sz="1600" dirty="0">
                <a:solidFill>
                  <a:schemeClr val="bg2">
                    <a:lumMod val="50000"/>
                  </a:schemeClr>
                </a:solidFill>
              </a:rPr>
              <a:t>模型保密性</a:t>
            </a:r>
            <a:endParaRPr lang="en-US" sz="1600" dirty="0">
              <a:solidFill>
                <a:schemeClr val="bg2">
                  <a:lumMod val="50000"/>
                </a:schemeClr>
              </a:solidFill>
            </a:endParaRPr>
          </a:p>
        </p:txBody>
      </p:sp>
      <p:sp>
        <p:nvSpPr>
          <p:cNvPr id="8" name="TextBox 7">
            <a:extLst>
              <a:ext uri="{FF2B5EF4-FFF2-40B4-BE49-F238E27FC236}">
                <a16:creationId xmlns:a16="http://schemas.microsoft.com/office/drawing/2014/main" id="{CA760320-0BA7-4E00-97E9-29AD66531BEC}"/>
              </a:ext>
            </a:extLst>
          </p:cNvPr>
          <p:cNvSpPr txBox="1"/>
          <p:nvPr/>
        </p:nvSpPr>
        <p:spPr>
          <a:xfrm>
            <a:off x="677255" y="2143173"/>
            <a:ext cx="10620285" cy="2000548"/>
          </a:xfrm>
          <a:prstGeom prst="rect">
            <a:avLst/>
          </a:prstGeom>
          <a:noFill/>
        </p:spPr>
        <p:txBody>
          <a:bodyPr wrap="square">
            <a:spAutoFit/>
          </a:bodyPr>
          <a:lstStyle/>
          <a:p>
            <a:r>
              <a:rPr lang="zh-CN" altLang="en-US" sz="2800" dirty="0"/>
              <a:t>模型窃取方式：</a:t>
            </a:r>
            <a:endParaRPr lang="en-US" altLang="zh-CN" sz="2800" dirty="0"/>
          </a:p>
          <a:p>
            <a:pPr marL="342900" indent="-342900">
              <a:buFont typeface="Arial" panose="020B0604020202020204" pitchFamily="34" charset="0"/>
              <a:buChar char="•"/>
            </a:pPr>
            <a:r>
              <a:rPr lang="zh-CN" altLang="en-US" sz="2400" b="1" dirty="0"/>
              <a:t>直接窃取</a:t>
            </a:r>
            <a:r>
              <a:rPr lang="zh-CN" altLang="en-US" sz="2400" dirty="0"/>
              <a:t>：直接攻克模型的开发、存储或部署环境，获得原模型的拷贝。</a:t>
            </a:r>
            <a:endParaRPr lang="en-US" altLang="zh-CN" sz="2400" dirty="0"/>
          </a:p>
          <a:p>
            <a:pPr marL="342900" indent="-342900">
              <a:buFont typeface="Arial" panose="020B0604020202020204" pitchFamily="34" charset="0"/>
              <a:buChar char="•"/>
            </a:pPr>
            <a:r>
              <a:rPr lang="zh-CN" altLang="en-US" sz="2400" b="1" dirty="0"/>
              <a:t>间接窃取</a:t>
            </a:r>
            <a:r>
              <a:rPr lang="zh-CN" altLang="en-US" sz="2400" dirty="0"/>
              <a:t>：通过不断调用模型开发者提供的预测</a:t>
            </a:r>
            <a:r>
              <a:rPr lang="en-US" altLang="zh-CN" sz="2400" dirty="0"/>
              <a:t>API</a:t>
            </a:r>
            <a:r>
              <a:rPr lang="zh-CN" altLang="en-US" sz="2400" dirty="0"/>
              <a:t>，重构出一个训练数据集，通过训练达到与原模型类似的准确率 </a:t>
            </a:r>
            <a:r>
              <a:rPr lang="en-US" altLang="zh-CN" sz="2400" dirty="0"/>
              <a:t>[</a:t>
            </a:r>
            <a:r>
              <a:rPr lang="en-US" altLang="zh-CN" sz="2400" dirty="0" err="1"/>
              <a:t>Tramer</a:t>
            </a:r>
            <a:r>
              <a:rPr lang="en-US" altLang="zh-CN" sz="2400" dirty="0"/>
              <a:t> Security2016][</a:t>
            </a:r>
            <a:r>
              <a:rPr lang="en-US" sz="2400" dirty="0" err="1"/>
              <a:t>Orekondy</a:t>
            </a:r>
            <a:r>
              <a:rPr lang="en-US" sz="2400" dirty="0"/>
              <a:t> CVPR2019</a:t>
            </a:r>
            <a:r>
              <a:rPr lang="en-US" altLang="zh-CN" sz="2400" dirty="0"/>
              <a:t>]</a:t>
            </a:r>
            <a:r>
              <a:rPr lang="zh-CN" altLang="en-US" sz="2400" dirty="0"/>
              <a:t>。</a:t>
            </a:r>
            <a:endParaRPr lang="en-US" altLang="zh-CN" sz="2400" dirty="0"/>
          </a:p>
        </p:txBody>
      </p:sp>
      <p:pic>
        <p:nvPicPr>
          <p:cNvPr id="10" name="Picture 9">
            <a:extLst>
              <a:ext uri="{FF2B5EF4-FFF2-40B4-BE49-F238E27FC236}">
                <a16:creationId xmlns:a16="http://schemas.microsoft.com/office/drawing/2014/main" id="{88BD1EDF-42A1-46AB-A8D3-F4F9276B228A}"/>
              </a:ext>
            </a:extLst>
          </p:cNvPr>
          <p:cNvPicPr>
            <a:picLocks noChangeAspect="1"/>
          </p:cNvPicPr>
          <p:nvPr/>
        </p:nvPicPr>
        <p:blipFill rotWithShape="1">
          <a:blip r:embed="rId3"/>
          <a:srcRect b="30383"/>
          <a:stretch/>
        </p:blipFill>
        <p:spPr>
          <a:xfrm>
            <a:off x="2426681" y="4086226"/>
            <a:ext cx="7761704" cy="2340212"/>
          </a:xfrm>
          <a:prstGeom prst="rect">
            <a:avLst/>
          </a:prstGeom>
        </p:spPr>
      </p:pic>
    </p:spTree>
    <p:extLst>
      <p:ext uri="{BB962C8B-B14F-4D97-AF65-F5344CB8AC3E}">
        <p14:creationId xmlns:p14="http://schemas.microsoft.com/office/powerpoint/2010/main" val="208664608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0B69E-7987-4506-96BC-426EAF604A81}"/>
              </a:ext>
            </a:extLst>
          </p:cNvPr>
          <p:cNvSpPr>
            <a:spLocks noGrp="1"/>
          </p:cNvSpPr>
          <p:nvPr>
            <p:ph type="title"/>
          </p:nvPr>
        </p:nvSpPr>
        <p:spPr/>
        <p:txBody>
          <a:bodyPr/>
          <a:lstStyle/>
          <a:p>
            <a:r>
              <a:rPr lang="zh-CN" altLang="en-US" dirty="0"/>
              <a:t>模型水印 </a:t>
            </a:r>
            <a:r>
              <a:rPr lang="en-US" altLang="zh-CN" dirty="0"/>
              <a:t>(watermarking)</a:t>
            </a:r>
            <a:endParaRPr lang="en-US" dirty="0"/>
          </a:p>
        </p:txBody>
      </p:sp>
      <p:sp>
        <p:nvSpPr>
          <p:cNvPr id="3" name="Text Placeholder 2">
            <a:extLst>
              <a:ext uri="{FF2B5EF4-FFF2-40B4-BE49-F238E27FC236}">
                <a16:creationId xmlns:a16="http://schemas.microsoft.com/office/drawing/2014/main" id="{E0670C83-BAAF-47F9-B9A3-9713401F869D}"/>
              </a:ext>
            </a:extLst>
          </p:cNvPr>
          <p:cNvSpPr>
            <a:spLocks noGrp="1"/>
          </p:cNvSpPr>
          <p:nvPr>
            <p:ph type="body" sz="quarter" idx="10"/>
          </p:nvPr>
        </p:nvSpPr>
        <p:spPr>
          <a:xfrm>
            <a:off x="584200" y="1435497"/>
            <a:ext cx="11018520" cy="430887"/>
          </a:xfrm>
        </p:spPr>
        <p:txBody>
          <a:bodyPr/>
          <a:lstStyle/>
          <a:p>
            <a:r>
              <a:rPr lang="zh-CN" altLang="en-US" dirty="0"/>
              <a:t>如果模型被窃取，如何验证模型的所有权？</a:t>
            </a:r>
            <a:r>
              <a:rPr lang="en-US" altLang="zh-CN" dirty="0"/>
              <a:t>——</a:t>
            </a:r>
            <a:r>
              <a:rPr lang="zh-CN" altLang="en-US" dirty="0"/>
              <a:t>给模型加水印</a:t>
            </a:r>
            <a:endParaRPr lang="en-US" dirty="0"/>
          </a:p>
        </p:txBody>
      </p:sp>
      <p:sp>
        <p:nvSpPr>
          <p:cNvPr id="4" name="Rectangle 3">
            <a:extLst>
              <a:ext uri="{FF2B5EF4-FFF2-40B4-BE49-F238E27FC236}">
                <a16:creationId xmlns:a16="http://schemas.microsoft.com/office/drawing/2014/main" id="{6305F204-B89A-4AF0-8631-D9B8048EA404}"/>
              </a:ext>
            </a:extLst>
          </p:cNvPr>
          <p:cNvSpPr/>
          <p:nvPr/>
        </p:nvSpPr>
        <p:spPr>
          <a:xfrm>
            <a:off x="10188385" y="81702"/>
            <a:ext cx="1907894" cy="338554"/>
          </a:xfrm>
          <a:prstGeom prst="rect">
            <a:avLst/>
          </a:prstGeom>
        </p:spPr>
        <p:txBody>
          <a:bodyPr wrap="none">
            <a:spAutoFit/>
          </a:bodyPr>
          <a:lstStyle/>
          <a:p>
            <a:pPr algn="r"/>
            <a:r>
              <a:rPr lang="zh-CN" altLang="en-US" sz="1600" dirty="0">
                <a:solidFill>
                  <a:schemeClr val="bg2">
                    <a:lumMod val="50000"/>
                  </a:schemeClr>
                </a:solidFill>
              </a:rPr>
              <a:t>保密性</a:t>
            </a:r>
            <a:r>
              <a:rPr lang="en-US" altLang="zh-CN" sz="1600" dirty="0">
                <a:solidFill>
                  <a:schemeClr val="bg2">
                    <a:lumMod val="50000"/>
                  </a:schemeClr>
                </a:solidFill>
              </a:rPr>
              <a:t>-</a:t>
            </a:r>
            <a:r>
              <a:rPr lang="zh-CN" altLang="en-US" sz="1600" dirty="0">
                <a:solidFill>
                  <a:schemeClr val="bg2">
                    <a:lumMod val="50000"/>
                  </a:schemeClr>
                </a:solidFill>
              </a:rPr>
              <a:t>模型保密性</a:t>
            </a:r>
            <a:endParaRPr lang="en-US" sz="1600" dirty="0">
              <a:solidFill>
                <a:schemeClr val="bg2">
                  <a:lumMod val="50000"/>
                </a:schemeClr>
              </a:solidFill>
            </a:endParaRPr>
          </a:p>
        </p:txBody>
      </p:sp>
      <p:pic>
        <p:nvPicPr>
          <p:cNvPr id="8" name="Picture 7">
            <a:extLst>
              <a:ext uri="{FF2B5EF4-FFF2-40B4-BE49-F238E27FC236}">
                <a16:creationId xmlns:a16="http://schemas.microsoft.com/office/drawing/2014/main" id="{47FA1D3D-C965-4182-83F6-E324BC3361A6}"/>
              </a:ext>
            </a:extLst>
          </p:cNvPr>
          <p:cNvPicPr>
            <a:picLocks noChangeAspect="1"/>
          </p:cNvPicPr>
          <p:nvPr/>
        </p:nvPicPr>
        <p:blipFill>
          <a:blip r:embed="rId3"/>
          <a:stretch>
            <a:fillRect/>
          </a:stretch>
        </p:blipFill>
        <p:spPr>
          <a:xfrm>
            <a:off x="6819547" y="1880428"/>
            <a:ext cx="4554908" cy="4233783"/>
          </a:xfrm>
          <a:prstGeom prst="rect">
            <a:avLst/>
          </a:prstGeom>
        </p:spPr>
      </p:pic>
      <p:pic>
        <p:nvPicPr>
          <p:cNvPr id="10" name="Picture 9">
            <a:extLst>
              <a:ext uri="{FF2B5EF4-FFF2-40B4-BE49-F238E27FC236}">
                <a16:creationId xmlns:a16="http://schemas.microsoft.com/office/drawing/2014/main" id="{36C95179-2A37-40F1-9383-337F74B68CAA}"/>
              </a:ext>
            </a:extLst>
          </p:cNvPr>
          <p:cNvPicPr>
            <a:picLocks noChangeAspect="1"/>
          </p:cNvPicPr>
          <p:nvPr/>
        </p:nvPicPr>
        <p:blipFill>
          <a:blip r:embed="rId4"/>
          <a:stretch>
            <a:fillRect/>
          </a:stretch>
        </p:blipFill>
        <p:spPr>
          <a:xfrm>
            <a:off x="690696" y="2290683"/>
            <a:ext cx="5057775" cy="1743075"/>
          </a:xfrm>
          <a:prstGeom prst="rect">
            <a:avLst/>
          </a:prstGeom>
        </p:spPr>
      </p:pic>
      <p:pic>
        <p:nvPicPr>
          <p:cNvPr id="12" name="Picture 11">
            <a:extLst>
              <a:ext uri="{FF2B5EF4-FFF2-40B4-BE49-F238E27FC236}">
                <a16:creationId xmlns:a16="http://schemas.microsoft.com/office/drawing/2014/main" id="{9AC32165-74FC-4594-BC12-833EE8329162}"/>
              </a:ext>
            </a:extLst>
          </p:cNvPr>
          <p:cNvPicPr>
            <a:picLocks noChangeAspect="1"/>
          </p:cNvPicPr>
          <p:nvPr/>
        </p:nvPicPr>
        <p:blipFill>
          <a:blip r:embed="rId5"/>
          <a:stretch>
            <a:fillRect/>
          </a:stretch>
        </p:blipFill>
        <p:spPr>
          <a:xfrm>
            <a:off x="1152658" y="4389689"/>
            <a:ext cx="4133850" cy="1104900"/>
          </a:xfrm>
          <a:prstGeom prst="rect">
            <a:avLst/>
          </a:prstGeom>
        </p:spPr>
      </p:pic>
      <p:sp>
        <p:nvSpPr>
          <p:cNvPr id="14" name="TextBox 13">
            <a:extLst>
              <a:ext uri="{FF2B5EF4-FFF2-40B4-BE49-F238E27FC236}">
                <a16:creationId xmlns:a16="http://schemas.microsoft.com/office/drawing/2014/main" id="{F0E3F934-7752-4D4E-AEA6-3C0DAE3F0F2A}"/>
              </a:ext>
            </a:extLst>
          </p:cNvPr>
          <p:cNvSpPr txBox="1"/>
          <p:nvPr/>
        </p:nvSpPr>
        <p:spPr>
          <a:xfrm>
            <a:off x="647758" y="5606379"/>
            <a:ext cx="5193203" cy="1015663"/>
          </a:xfrm>
          <a:prstGeom prst="rect">
            <a:avLst/>
          </a:prstGeom>
          <a:noFill/>
        </p:spPr>
        <p:txBody>
          <a:bodyPr wrap="square">
            <a:spAutoFit/>
          </a:bodyPr>
          <a:lstStyle/>
          <a:p>
            <a:r>
              <a:rPr lang="en-US" sz="2000" dirty="0"/>
              <a:t>[Adi Security2018] </a:t>
            </a:r>
            <a:r>
              <a:rPr lang="zh-CN" altLang="en-US" sz="2000" dirty="0"/>
              <a:t>将水印嵌入模型输出。</a:t>
            </a:r>
            <a:endParaRPr lang="en-US" altLang="zh-CN" sz="2000" dirty="0"/>
          </a:p>
          <a:p>
            <a:r>
              <a:rPr lang="zh-CN" altLang="en-US" sz="2000" dirty="0"/>
              <a:t>通过类似于后门攻击的方法，使模型在特定输入上产生特定输出。</a:t>
            </a:r>
            <a:endParaRPr lang="en-US" sz="2000" dirty="0"/>
          </a:p>
        </p:txBody>
      </p:sp>
      <p:sp>
        <p:nvSpPr>
          <p:cNvPr id="16" name="TextBox 15">
            <a:extLst>
              <a:ext uri="{FF2B5EF4-FFF2-40B4-BE49-F238E27FC236}">
                <a16:creationId xmlns:a16="http://schemas.microsoft.com/office/drawing/2014/main" id="{A9C008BA-F7F8-449B-8011-B954B73F2809}"/>
              </a:ext>
            </a:extLst>
          </p:cNvPr>
          <p:cNvSpPr txBox="1"/>
          <p:nvPr/>
        </p:nvSpPr>
        <p:spPr>
          <a:xfrm>
            <a:off x="6597353" y="6063949"/>
            <a:ext cx="5498925" cy="707886"/>
          </a:xfrm>
          <a:prstGeom prst="rect">
            <a:avLst/>
          </a:prstGeom>
          <a:noFill/>
        </p:spPr>
        <p:txBody>
          <a:bodyPr wrap="square">
            <a:spAutoFit/>
          </a:bodyPr>
          <a:lstStyle/>
          <a:p>
            <a:r>
              <a:rPr lang="en-US" sz="2000" dirty="0"/>
              <a:t>[</a:t>
            </a:r>
            <a:r>
              <a:rPr lang="en-US" sz="2000" dirty="0" err="1"/>
              <a:t>DeepAttest</a:t>
            </a:r>
            <a:r>
              <a:rPr lang="en-US" sz="2000" dirty="0"/>
              <a:t> ISCA2018] </a:t>
            </a:r>
            <a:r>
              <a:rPr lang="zh-CN" altLang="en-US" sz="2000" dirty="0"/>
              <a:t>将水印嵌入模型参数。</a:t>
            </a:r>
            <a:endParaRPr lang="en-US" altLang="zh-CN" sz="2000" dirty="0"/>
          </a:p>
          <a:p>
            <a:r>
              <a:rPr lang="zh-CN" altLang="en-US" sz="2000" dirty="0"/>
              <a:t>通过</a:t>
            </a:r>
            <a:r>
              <a:rPr lang="en-US" altLang="zh-CN" sz="2000" dirty="0"/>
              <a:t>fine-tune</a:t>
            </a:r>
            <a:r>
              <a:rPr lang="zh-CN" altLang="en-US" sz="2000" dirty="0"/>
              <a:t>使模型的参数逼近特定的指纹。</a:t>
            </a:r>
            <a:endParaRPr lang="en-US" sz="2000" dirty="0"/>
          </a:p>
        </p:txBody>
      </p:sp>
    </p:spTree>
    <p:extLst>
      <p:ext uri="{BB962C8B-B14F-4D97-AF65-F5344CB8AC3E}">
        <p14:creationId xmlns:p14="http://schemas.microsoft.com/office/powerpoint/2010/main" val="369980757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503EB-705B-40B0-B3F6-F0E3B4383B39}"/>
              </a:ext>
            </a:extLst>
          </p:cNvPr>
          <p:cNvSpPr>
            <a:spLocks noGrp="1"/>
          </p:cNvSpPr>
          <p:nvPr>
            <p:ph type="title"/>
          </p:nvPr>
        </p:nvSpPr>
        <p:spPr>
          <a:xfrm>
            <a:off x="588263" y="457200"/>
            <a:ext cx="11018520" cy="923330"/>
          </a:xfrm>
        </p:spPr>
        <p:txBody>
          <a:bodyPr/>
          <a:lstStyle/>
          <a:p>
            <a:r>
              <a:rPr lang="en-US" altLang="zh-CN" sz="2400" dirty="0">
                <a:solidFill>
                  <a:schemeClr val="accent2">
                    <a:lumMod val="75000"/>
                    <a:lumOff val="25000"/>
                  </a:schemeClr>
                </a:solidFill>
              </a:rPr>
              <a:t>[our work]</a:t>
            </a:r>
            <a:br>
              <a:rPr lang="en-US" altLang="zh-CN" sz="2800" dirty="0">
                <a:solidFill>
                  <a:schemeClr val="accent2">
                    <a:lumMod val="75000"/>
                    <a:lumOff val="25000"/>
                  </a:schemeClr>
                </a:solidFill>
              </a:rPr>
            </a:br>
            <a:r>
              <a:rPr lang="zh-CN" altLang="en-US" dirty="0"/>
              <a:t>模型相似性检查 </a:t>
            </a:r>
            <a:r>
              <a:rPr lang="en-US" altLang="zh-CN" dirty="0"/>
              <a:t>(similarity detection)</a:t>
            </a:r>
            <a:endParaRPr lang="en-US" dirty="0">
              <a:solidFill>
                <a:schemeClr val="accent2">
                  <a:lumMod val="75000"/>
                  <a:lumOff val="25000"/>
                </a:schemeClr>
              </a:solidFill>
            </a:endParaRPr>
          </a:p>
        </p:txBody>
      </p:sp>
      <p:sp>
        <p:nvSpPr>
          <p:cNvPr id="3" name="Text Placeholder 2">
            <a:extLst>
              <a:ext uri="{FF2B5EF4-FFF2-40B4-BE49-F238E27FC236}">
                <a16:creationId xmlns:a16="http://schemas.microsoft.com/office/drawing/2014/main" id="{6BBF7762-3CF9-4605-A90E-F37533ECEEE4}"/>
              </a:ext>
            </a:extLst>
          </p:cNvPr>
          <p:cNvSpPr>
            <a:spLocks noGrp="1"/>
          </p:cNvSpPr>
          <p:nvPr>
            <p:ph type="body" sz="quarter" idx="10"/>
          </p:nvPr>
        </p:nvSpPr>
        <p:spPr>
          <a:xfrm>
            <a:off x="584200" y="1632051"/>
            <a:ext cx="11018520" cy="1686616"/>
          </a:xfrm>
        </p:spPr>
        <p:txBody>
          <a:bodyPr/>
          <a:lstStyle/>
          <a:p>
            <a:r>
              <a:rPr lang="zh-CN" altLang="en-US" dirty="0"/>
              <a:t>对于已有的无水印的模型，如何验证其知识所有权？</a:t>
            </a:r>
            <a:endParaRPr lang="en-US" altLang="zh-CN" dirty="0"/>
          </a:p>
          <a:p>
            <a:pPr lvl="1"/>
            <a:r>
              <a:rPr lang="zh-CN" altLang="en-US" dirty="0"/>
              <a:t>其他领域的类似问题：论文查重、代码查重、</a:t>
            </a:r>
            <a:r>
              <a:rPr lang="en-US" altLang="zh-CN" dirty="0"/>
              <a:t>……</a:t>
            </a:r>
          </a:p>
          <a:p>
            <a:r>
              <a:rPr lang="zh-CN" altLang="en-US" dirty="0"/>
              <a:t>如何检测模型之间知识的相似性？</a:t>
            </a:r>
            <a:endParaRPr lang="en-US" altLang="zh-CN" dirty="0"/>
          </a:p>
          <a:p>
            <a:pPr lvl="1"/>
            <a:r>
              <a:rPr lang="en-US" altLang="zh-CN" dirty="0"/>
              <a:t>Our idea: </a:t>
            </a:r>
            <a:r>
              <a:rPr lang="zh-CN" altLang="en-US" dirty="0"/>
              <a:t>通过</a:t>
            </a:r>
            <a:r>
              <a:rPr lang="en-US" altLang="zh-CN" dirty="0"/>
              <a:t>profiling</a:t>
            </a:r>
            <a:r>
              <a:rPr lang="zh-CN" altLang="en-US" dirty="0"/>
              <a:t>，根据模型对不同样本的决策逻辑对比其相似性</a:t>
            </a:r>
            <a:endParaRPr lang="en-US" dirty="0"/>
          </a:p>
        </p:txBody>
      </p:sp>
      <p:sp>
        <p:nvSpPr>
          <p:cNvPr id="4" name="Rectangle 3">
            <a:extLst>
              <a:ext uri="{FF2B5EF4-FFF2-40B4-BE49-F238E27FC236}">
                <a16:creationId xmlns:a16="http://schemas.microsoft.com/office/drawing/2014/main" id="{50782C19-4E4B-4755-B9E8-641528703032}"/>
              </a:ext>
            </a:extLst>
          </p:cNvPr>
          <p:cNvSpPr/>
          <p:nvPr/>
        </p:nvSpPr>
        <p:spPr>
          <a:xfrm>
            <a:off x="10188385" y="81702"/>
            <a:ext cx="1907894" cy="338554"/>
          </a:xfrm>
          <a:prstGeom prst="rect">
            <a:avLst/>
          </a:prstGeom>
        </p:spPr>
        <p:txBody>
          <a:bodyPr wrap="none">
            <a:spAutoFit/>
          </a:bodyPr>
          <a:lstStyle/>
          <a:p>
            <a:pPr algn="r"/>
            <a:r>
              <a:rPr lang="zh-CN" altLang="en-US" sz="1600" dirty="0">
                <a:solidFill>
                  <a:schemeClr val="bg2">
                    <a:lumMod val="50000"/>
                  </a:schemeClr>
                </a:solidFill>
              </a:rPr>
              <a:t>保密性</a:t>
            </a:r>
            <a:r>
              <a:rPr lang="en-US" altLang="zh-CN" sz="1600" dirty="0">
                <a:solidFill>
                  <a:schemeClr val="bg2">
                    <a:lumMod val="50000"/>
                  </a:schemeClr>
                </a:solidFill>
              </a:rPr>
              <a:t>-</a:t>
            </a:r>
            <a:r>
              <a:rPr lang="zh-CN" altLang="en-US" sz="1600" dirty="0">
                <a:solidFill>
                  <a:schemeClr val="bg2">
                    <a:lumMod val="50000"/>
                  </a:schemeClr>
                </a:solidFill>
              </a:rPr>
              <a:t>模型保密性</a:t>
            </a:r>
            <a:endParaRPr lang="en-US" sz="1600" dirty="0">
              <a:solidFill>
                <a:schemeClr val="bg2">
                  <a:lumMod val="50000"/>
                </a:schemeClr>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9589EF1-1BCE-4E09-8576-186C37CF7AA6}"/>
                  </a:ext>
                </a:extLst>
              </p:cNvPr>
              <p:cNvSpPr txBox="1"/>
              <p:nvPr/>
            </p:nvSpPr>
            <p:spPr>
              <a:xfrm>
                <a:off x="2521010" y="3826562"/>
                <a:ext cx="7441250" cy="2146678"/>
              </a:xfrm>
              <a:prstGeom prst="rect">
                <a:avLst/>
              </a:prstGeom>
              <a:noFill/>
            </p:spPr>
            <p:txBody>
              <a:bodyPr wrap="square">
                <a:spAutoFit/>
              </a:bodyPr>
              <a:lstStyle/>
              <a:p>
                <a:r>
                  <a:rPr lang="zh-CN" altLang="en-US" sz="2400" dirty="0">
                    <a:cs typeface="Calibri"/>
                  </a:rPr>
                  <a:t>给定模型</a:t>
                </a:r>
                <a:r>
                  <a:rPr lang="en-US" altLang="zh-CN" sz="2400" dirty="0">
                    <a:cs typeface="Calibri"/>
                  </a:rPr>
                  <a:t>f</a:t>
                </a:r>
                <a:r>
                  <a:rPr lang="zh-CN" altLang="en-US" sz="2400" dirty="0">
                    <a:cs typeface="Calibri"/>
                  </a:rPr>
                  <a:t>和模型</a:t>
                </a:r>
                <a:r>
                  <a:rPr lang="en-US" altLang="zh-CN" sz="2400" dirty="0">
                    <a:cs typeface="Calibri"/>
                  </a:rPr>
                  <a:t>g</a:t>
                </a:r>
                <a:r>
                  <a:rPr lang="zh-CN" altLang="en-US" sz="2400" dirty="0">
                    <a:cs typeface="Calibri"/>
                  </a:rPr>
                  <a:t>，相似度比较算法如下</a:t>
                </a:r>
                <a:r>
                  <a:rPr lang="en-US" altLang="zh-CN" sz="2400" dirty="0">
                    <a:cs typeface="Calibri"/>
                  </a:rPr>
                  <a:t>:</a:t>
                </a:r>
              </a:p>
              <a:p>
                <a:pPr marL="457200" indent="-457200">
                  <a:buAutoNum type="arabicPeriod"/>
                </a:pPr>
                <a:r>
                  <a:rPr lang="zh-CN" altLang="en-US" sz="2000" dirty="0">
                    <a:cs typeface="Calibri"/>
                  </a:rPr>
                  <a:t>生成</a:t>
                </a:r>
                <a:r>
                  <a:rPr lang="en-US" altLang="zh-CN" sz="2000" dirty="0">
                    <a:cs typeface="Calibri"/>
                  </a:rPr>
                  <a:t>N</a:t>
                </a:r>
                <a:r>
                  <a:rPr lang="zh-CN" altLang="en-US" sz="2000" dirty="0">
                    <a:cs typeface="Calibri"/>
                  </a:rPr>
                  <a:t>个随机样本对</a:t>
                </a:r>
                <a14:m>
                  <m:oMath xmlns:m="http://schemas.openxmlformats.org/officeDocument/2006/math">
                    <m:r>
                      <a:rPr lang="en-US" sz="2000" i="1" dirty="0" smtClean="0">
                        <a:latin typeface="Cambria Math" panose="02040503050406030204" pitchFamily="18" charset="0"/>
                        <a:cs typeface="Calibri"/>
                      </a:rPr>
                      <m:t>{</m:t>
                    </m:r>
                    <m:r>
                      <a:rPr lang="en-US" sz="2000" b="0" i="1" dirty="0" smtClean="0">
                        <a:latin typeface="Cambria Math" panose="02040503050406030204" pitchFamily="18" charset="0"/>
                        <a:cs typeface="Calibri"/>
                      </a:rPr>
                      <m:t>(</m:t>
                    </m:r>
                    <m:sSub>
                      <m:sSubPr>
                        <m:ctrlPr>
                          <a:rPr lang="en-US" sz="2000" b="0" i="1" dirty="0" smtClean="0">
                            <a:latin typeface="Cambria Math" panose="02040503050406030204" pitchFamily="18" charset="0"/>
                            <a:cs typeface="Calibri"/>
                          </a:rPr>
                        </m:ctrlPr>
                      </m:sSubPr>
                      <m:e>
                        <m:r>
                          <a:rPr lang="en-US" sz="2000" i="1" dirty="0" smtClean="0">
                            <a:latin typeface="Cambria Math" panose="02040503050406030204" pitchFamily="18" charset="0"/>
                            <a:cs typeface="Calibri"/>
                          </a:rPr>
                          <m:t>𝑥</m:t>
                        </m:r>
                      </m:e>
                      <m:sub>
                        <m:r>
                          <a:rPr lang="en-US" sz="2000" i="1" dirty="0" smtClean="0">
                            <a:latin typeface="Cambria Math" panose="02040503050406030204" pitchFamily="18" charset="0"/>
                            <a:cs typeface="Calibri"/>
                          </a:rPr>
                          <m:t>1</m:t>
                        </m:r>
                        <m:r>
                          <a:rPr lang="en-US" sz="2000" b="0" i="1" dirty="0" smtClean="0">
                            <a:latin typeface="Cambria Math" panose="02040503050406030204" pitchFamily="18" charset="0"/>
                            <a:cs typeface="Calibri"/>
                          </a:rPr>
                          <m:t>𝑎</m:t>
                        </m:r>
                      </m:sub>
                    </m:sSub>
                    <m:r>
                      <a:rPr lang="en-US" sz="2000" b="0" i="1" dirty="0" smtClean="0">
                        <a:latin typeface="Cambria Math" panose="02040503050406030204" pitchFamily="18" charset="0"/>
                        <a:cs typeface="Calibri"/>
                      </a:rPr>
                      <m:t>,</m:t>
                    </m:r>
                    <m:sSub>
                      <m:sSubPr>
                        <m:ctrlPr>
                          <a:rPr lang="en-US" sz="2000" b="0" i="1" dirty="0" smtClean="0">
                            <a:latin typeface="Cambria Math" panose="02040503050406030204" pitchFamily="18" charset="0"/>
                            <a:cs typeface="Calibri"/>
                          </a:rPr>
                        </m:ctrlPr>
                      </m:sSubPr>
                      <m:e>
                        <m:r>
                          <a:rPr lang="en-US" sz="2000" b="0" i="1" dirty="0" smtClean="0">
                            <a:latin typeface="Cambria Math" panose="02040503050406030204" pitchFamily="18" charset="0"/>
                            <a:cs typeface="Calibri"/>
                          </a:rPr>
                          <m:t>𝑥</m:t>
                        </m:r>
                      </m:e>
                      <m:sub>
                        <m:r>
                          <a:rPr lang="en-US" sz="2000" b="0" i="1" dirty="0" smtClean="0">
                            <a:latin typeface="Cambria Math" panose="02040503050406030204" pitchFamily="18" charset="0"/>
                            <a:cs typeface="Calibri"/>
                          </a:rPr>
                          <m:t>1</m:t>
                        </m:r>
                        <m:r>
                          <a:rPr lang="en-US" sz="2000" b="0" i="1" dirty="0" smtClean="0">
                            <a:latin typeface="Cambria Math" panose="02040503050406030204" pitchFamily="18" charset="0"/>
                            <a:cs typeface="Calibri"/>
                          </a:rPr>
                          <m:t>𝑏</m:t>
                        </m:r>
                      </m:sub>
                    </m:sSub>
                    <m:r>
                      <a:rPr lang="en-US" sz="2000" b="0" i="1" dirty="0" smtClean="0">
                        <a:latin typeface="Cambria Math" panose="02040503050406030204" pitchFamily="18" charset="0"/>
                        <a:cs typeface="Calibri"/>
                      </a:rPr>
                      <m:t>)</m:t>
                    </m:r>
                    <m:r>
                      <a:rPr lang="en-US" sz="2000" i="1" dirty="0" smtClean="0">
                        <a:latin typeface="Cambria Math" panose="02040503050406030204" pitchFamily="18" charset="0"/>
                        <a:cs typeface="Calibri"/>
                      </a:rPr>
                      <m:t>,</m:t>
                    </m:r>
                    <m:r>
                      <a:rPr lang="en-US" sz="2000" i="1" dirty="0">
                        <a:latin typeface="Cambria Math" panose="02040503050406030204" pitchFamily="18" charset="0"/>
                        <a:cs typeface="Calibri"/>
                      </a:rPr>
                      <m:t>(</m:t>
                    </m:r>
                    <m:sSub>
                      <m:sSubPr>
                        <m:ctrlPr>
                          <a:rPr lang="en-US" sz="2000" i="1" dirty="0">
                            <a:latin typeface="Cambria Math" panose="02040503050406030204" pitchFamily="18" charset="0"/>
                            <a:cs typeface="Calibri"/>
                          </a:rPr>
                        </m:ctrlPr>
                      </m:sSubPr>
                      <m:e>
                        <m:r>
                          <a:rPr lang="en-US" sz="2000" i="1" dirty="0">
                            <a:latin typeface="Cambria Math" panose="02040503050406030204" pitchFamily="18" charset="0"/>
                            <a:cs typeface="Calibri"/>
                          </a:rPr>
                          <m:t>𝑥</m:t>
                        </m:r>
                      </m:e>
                      <m:sub>
                        <m:r>
                          <a:rPr lang="en-US" sz="2000" b="0" i="1" dirty="0" smtClean="0">
                            <a:latin typeface="Cambria Math" panose="02040503050406030204" pitchFamily="18" charset="0"/>
                            <a:cs typeface="Calibri"/>
                          </a:rPr>
                          <m:t>2</m:t>
                        </m:r>
                        <m:r>
                          <a:rPr lang="en-US" sz="2000" i="1" dirty="0">
                            <a:latin typeface="Cambria Math" panose="02040503050406030204" pitchFamily="18" charset="0"/>
                            <a:cs typeface="Calibri"/>
                          </a:rPr>
                          <m:t>𝑎</m:t>
                        </m:r>
                      </m:sub>
                    </m:sSub>
                    <m:r>
                      <a:rPr lang="en-US" sz="2000" i="1" dirty="0">
                        <a:latin typeface="Cambria Math" panose="02040503050406030204" pitchFamily="18" charset="0"/>
                        <a:cs typeface="Calibri"/>
                      </a:rPr>
                      <m:t>,</m:t>
                    </m:r>
                    <m:sSub>
                      <m:sSubPr>
                        <m:ctrlPr>
                          <a:rPr lang="en-US" sz="2000" i="1" dirty="0">
                            <a:latin typeface="Cambria Math" panose="02040503050406030204" pitchFamily="18" charset="0"/>
                            <a:cs typeface="Calibri"/>
                          </a:rPr>
                        </m:ctrlPr>
                      </m:sSubPr>
                      <m:e>
                        <m:r>
                          <a:rPr lang="en-US" sz="2000" i="1" dirty="0">
                            <a:latin typeface="Cambria Math" panose="02040503050406030204" pitchFamily="18" charset="0"/>
                            <a:cs typeface="Calibri"/>
                          </a:rPr>
                          <m:t>𝑥</m:t>
                        </m:r>
                      </m:e>
                      <m:sub>
                        <m:r>
                          <a:rPr lang="en-US" sz="2000" b="0" i="1" dirty="0" smtClean="0">
                            <a:latin typeface="Cambria Math" panose="02040503050406030204" pitchFamily="18" charset="0"/>
                            <a:cs typeface="Calibri"/>
                          </a:rPr>
                          <m:t>2</m:t>
                        </m:r>
                        <m:r>
                          <a:rPr lang="en-US" sz="2000" i="1" dirty="0">
                            <a:latin typeface="Cambria Math" panose="02040503050406030204" pitchFamily="18" charset="0"/>
                            <a:cs typeface="Calibri"/>
                          </a:rPr>
                          <m:t>𝑏</m:t>
                        </m:r>
                      </m:sub>
                    </m:sSub>
                    <m:r>
                      <a:rPr lang="en-US" sz="2000" i="1" dirty="0">
                        <a:latin typeface="Cambria Math" panose="02040503050406030204" pitchFamily="18" charset="0"/>
                        <a:cs typeface="Calibri"/>
                      </a:rPr>
                      <m:t>)</m:t>
                    </m:r>
                    <m:r>
                      <a:rPr lang="en-US" sz="2000" i="1" dirty="0" smtClean="0">
                        <a:latin typeface="Cambria Math" panose="02040503050406030204" pitchFamily="18" charset="0"/>
                        <a:cs typeface="Calibri"/>
                      </a:rPr>
                      <m:t>, …,</m:t>
                    </m:r>
                    <m:r>
                      <a:rPr lang="en-US" sz="2000" i="1" dirty="0">
                        <a:latin typeface="Cambria Math" panose="02040503050406030204" pitchFamily="18" charset="0"/>
                        <a:cs typeface="Calibri"/>
                      </a:rPr>
                      <m:t>(</m:t>
                    </m:r>
                    <m:sSub>
                      <m:sSubPr>
                        <m:ctrlPr>
                          <a:rPr lang="en-US" sz="2000" i="1" dirty="0">
                            <a:latin typeface="Cambria Math" panose="02040503050406030204" pitchFamily="18" charset="0"/>
                            <a:cs typeface="Calibri"/>
                          </a:rPr>
                        </m:ctrlPr>
                      </m:sSubPr>
                      <m:e>
                        <m:r>
                          <a:rPr lang="en-US" sz="2000" i="1" dirty="0">
                            <a:latin typeface="Cambria Math" panose="02040503050406030204" pitchFamily="18" charset="0"/>
                            <a:cs typeface="Calibri"/>
                          </a:rPr>
                          <m:t>𝑥</m:t>
                        </m:r>
                      </m:e>
                      <m:sub>
                        <m:r>
                          <a:rPr lang="en-US" sz="2000" b="0" i="1" dirty="0" smtClean="0">
                            <a:latin typeface="Cambria Math" panose="02040503050406030204" pitchFamily="18" charset="0"/>
                            <a:cs typeface="Calibri"/>
                          </a:rPr>
                          <m:t>𝑁</m:t>
                        </m:r>
                        <m:r>
                          <a:rPr lang="en-US" sz="2000" i="1" dirty="0">
                            <a:latin typeface="Cambria Math" panose="02040503050406030204" pitchFamily="18" charset="0"/>
                            <a:cs typeface="Calibri"/>
                          </a:rPr>
                          <m:t>𝑎</m:t>
                        </m:r>
                      </m:sub>
                    </m:sSub>
                    <m:r>
                      <a:rPr lang="en-US" sz="2000" i="1" dirty="0">
                        <a:latin typeface="Cambria Math" panose="02040503050406030204" pitchFamily="18" charset="0"/>
                        <a:cs typeface="Calibri"/>
                      </a:rPr>
                      <m:t>,</m:t>
                    </m:r>
                    <m:sSub>
                      <m:sSubPr>
                        <m:ctrlPr>
                          <a:rPr lang="en-US" sz="2000" i="1" dirty="0">
                            <a:latin typeface="Cambria Math" panose="02040503050406030204" pitchFamily="18" charset="0"/>
                            <a:cs typeface="Calibri"/>
                          </a:rPr>
                        </m:ctrlPr>
                      </m:sSubPr>
                      <m:e>
                        <m:r>
                          <a:rPr lang="en-US" sz="2000" i="1" dirty="0">
                            <a:latin typeface="Cambria Math" panose="02040503050406030204" pitchFamily="18" charset="0"/>
                            <a:cs typeface="Calibri"/>
                          </a:rPr>
                          <m:t>𝑥</m:t>
                        </m:r>
                      </m:e>
                      <m:sub>
                        <m:r>
                          <a:rPr lang="en-US" sz="2000" b="0" i="1" dirty="0" smtClean="0">
                            <a:latin typeface="Cambria Math" panose="02040503050406030204" pitchFamily="18" charset="0"/>
                            <a:cs typeface="Calibri"/>
                          </a:rPr>
                          <m:t>𝑁</m:t>
                        </m:r>
                        <m:r>
                          <a:rPr lang="en-US" sz="2000" i="1" dirty="0">
                            <a:latin typeface="Cambria Math" panose="02040503050406030204" pitchFamily="18" charset="0"/>
                            <a:cs typeface="Calibri"/>
                          </a:rPr>
                          <m:t>𝑏</m:t>
                        </m:r>
                      </m:sub>
                    </m:sSub>
                    <m:r>
                      <a:rPr lang="en-US" sz="2000" i="1" dirty="0">
                        <a:latin typeface="Cambria Math" panose="02040503050406030204" pitchFamily="18" charset="0"/>
                        <a:cs typeface="Calibri"/>
                      </a:rPr>
                      <m:t>)} </m:t>
                    </m:r>
                  </m:oMath>
                </a14:m>
                <a:endParaRPr lang="en-US" altLang="zh-CN" sz="2000" dirty="0">
                  <a:cs typeface="Calibri"/>
                </a:endParaRPr>
              </a:p>
              <a:p>
                <a:pPr marL="457200" indent="-457200">
                  <a:buAutoNum type="arabicPeriod"/>
                </a:pPr>
                <a:r>
                  <a:rPr lang="zh-CN" altLang="en-US" sz="2000" dirty="0">
                    <a:cs typeface="Calibri"/>
                  </a:rPr>
                  <a:t>将每个样本对输入模型</a:t>
                </a:r>
                <a:r>
                  <a:rPr lang="en-US" altLang="zh-CN" sz="2000" dirty="0">
                    <a:cs typeface="Calibri"/>
                  </a:rPr>
                  <a:t>f</a:t>
                </a:r>
                <a:r>
                  <a:rPr lang="zh-CN" altLang="en-US" sz="2000" dirty="0">
                    <a:cs typeface="Calibri"/>
                  </a:rPr>
                  <a:t>，计算</a:t>
                </a:r>
                <a14:m>
                  <m:oMath xmlns:m="http://schemas.openxmlformats.org/officeDocument/2006/math">
                    <m:sSubSup>
                      <m:sSubSupPr>
                        <m:ctrlPr>
                          <a:rPr lang="en-US" sz="2000" b="0" i="1" dirty="0" smtClean="0">
                            <a:latin typeface="Cambria Math" panose="02040503050406030204" pitchFamily="18" charset="0"/>
                            <a:cs typeface="Calibri"/>
                          </a:rPr>
                        </m:ctrlPr>
                      </m:sSubSupPr>
                      <m:e>
                        <m:r>
                          <m:rPr>
                            <m:sty m:val="p"/>
                          </m:rPr>
                          <a:rPr lang="en-US" sz="2000" b="0" i="0" dirty="0" smtClean="0">
                            <a:latin typeface="Cambria Math" panose="02040503050406030204" pitchFamily="18" charset="0"/>
                            <a:cs typeface="Calibri"/>
                          </a:rPr>
                          <m:t>s</m:t>
                        </m:r>
                      </m:e>
                      <m:sub>
                        <m:r>
                          <a:rPr lang="en-US" sz="2000" b="0" i="1" dirty="0" smtClean="0">
                            <a:latin typeface="Cambria Math" panose="02040503050406030204" pitchFamily="18" charset="0"/>
                            <a:cs typeface="Calibri"/>
                          </a:rPr>
                          <m:t>𝑖</m:t>
                        </m:r>
                      </m:sub>
                      <m:sup>
                        <m:r>
                          <a:rPr lang="en-US" sz="2000" b="0" i="1" dirty="0" smtClean="0">
                            <a:latin typeface="Cambria Math" panose="02040503050406030204" pitchFamily="18" charset="0"/>
                            <a:cs typeface="Calibri"/>
                          </a:rPr>
                          <m:t>𝑓</m:t>
                        </m:r>
                      </m:sup>
                    </m:sSubSup>
                    <m:r>
                      <a:rPr lang="en-US" sz="2000" b="0" i="1" dirty="0" smtClean="0">
                        <a:latin typeface="Cambria Math" panose="02040503050406030204" pitchFamily="18" charset="0"/>
                        <a:cs typeface="Calibri"/>
                      </a:rPr>
                      <m:t>=</m:t>
                    </m:r>
                    <m:r>
                      <a:rPr lang="en-US" sz="2000" b="0" i="1" dirty="0" smtClean="0">
                        <a:latin typeface="Cambria Math" panose="02040503050406030204" pitchFamily="18" charset="0"/>
                        <a:cs typeface="Calibri"/>
                      </a:rPr>
                      <m:t>𝑠𝑖𝑚</m:t>
                    </m:r>
                    <m:d>
                      <m:dPr>
                        <m:ctrlPr>
                          <a:rPr lang="en-US" sz="2000" b="0" i="1" dirty="0" smtClean="0">
                            <a:latin typeface="Cambria Math" panose="02040503050406030204" pitchFamily="18" charset="0"/>
                            <a:cs typeface="Calibri"/>
                          </a:rPr>
                        </m:ctrlPr>
                      </m:dPr>
                      <m:e>
                        <m:r>
                          <a:rPr lang="en-US" sz="2000" i="1" dirty="0">
                            <a:latin typeface="Cambria Math" panose="02040503050406030204" pitchFamily="18" charset="0"/>
                            <a:cs typeface="Calibri"/>
                          </a:rPr>
                          <m:t>𝑓</m:t>
                        </m:r>
                        <m:d>
                          <m:dPr>
                            <m:ctrlPr>
                              <a:rPr lang="en-US" sz="2000" i="1" dirty="0">
                                <a:latin typeface="Cambria Math" panose="02040503050406030204" pitchFamily="18" charset="0"/>
                                <a:cs typeface="Calibri"/>
                              </a:rPr>
                            </m:ctrlPr>
                          </m:dPr>
                          <m:e>
                            <m:sSub>
                              <m:sSubPr>
                                <m:ctrlPr>
                                  <a:rPr lang="en-US" sz="2000" i="1" dirty="0">
                                    <a:latin typeface="Cambria Math" panose="02040503050406030204" pitchFamily="18" charset="0"/>
                                    <a:cs typeface="Calibri"/>
                                  </a:rPr>
                                </m:ctrlPr>
                              </m:sSubPr>
                              <m:e>
                                <m:r>
                                  <a:rPr lang="en-US" sz="2000" i="1" dirty="0">
                                    <a:latin typeface="Cambria Math" panose="02040503050406030204" pitchFamily="18" charset="0"/>
                                    <a:cs typeface="Calibri"/>
                                  </a:rPr>
                                  <m:t>𝑥</m:t>
                                </m:r>
                              </m:e>
                              <m:sub>
                                <m:r>
                                  <a:rPr lang="en-US" sz="2000" i="1" dirty="0">
                                    <a:latin typeface="Cambria Math" panose="02040503050406030204" pitchFamily="18" charset="0"/>
                                    <a:cs typeface="Calibri"/>
                                  </a:rPr>
                                  <m:t>𝑖</m:t>
                                </m:r>
                                <m:r>
                                  <a:rPr lang="en-US" sz="2000" b="0" i="1" dirty="0" smtClean="0">
                                    <a:latin typeface="Cambria Math" panose="02040503050406030204" pitchFamily="18" charset="0"/>
                                    <a:cs typeface="Calibri"/>
                                  </a:rPr>
                                  <m:t>𝑎</m:t>
                                </m:r>
                              </m:sub>
                            </m:sSub>
                          </m:e>
                        </m:d>
                        <m:r>
                          <a:rPr lang="en-US" sz="2000" i="1" dirty="0">
                            <a:latin typeface="Cambria Math" panose="02040503050406030204" pitchFamily="18" charset="0"/>
                            <a:cs typeface="Calibri"/>
                          </a:rPr>
                          <m:t>,</m:t>
                        </m:r>
                        <m:r>
                          <a:rPr lang="en-US" sz="2000" i="1" dirty="0">
                            <a:latin typeface="Cambria Math" panose="02040503050406030204" pitchFamily="18" charset="0"/>
                            <a:cs typeface="Calibri"/>
                          </a:rPr>
                          <m:t>𝑓</m:t>
                        </m:r>
                        <m:r>
                          <a:rPr lang="en-US" sz="2000" i="1" dirty="0">
                            <a:latin typeface="Cambria Math" panose="02040503050406030204" pitchFamily="18" charset="0"/>
                            <a:cs typeface="Calibri"/>
                          </a:rPr>
                          <m:t>(</m:t>
                        </m:r>
                        <m:sSub>
                          <m:sSubPr>
                            <m:ctrlPr>
                              <a:rPr lang="en-US" sz="2000" i="1" dirty="0">
                                <a:latin typeface="Cambria Math" panose="02040503050406030204" pitchFamily="18" charset="0"/>
                                <a:cs typeface="Calibri"/>
                              </a:rPr>
                            </m:ctrlPr>
                          </m:sSubPr>
                          <m:e>
                            <m:r>
                              <a:rPr lang="en-US" sz="2000" i="1" dirty="0">
                                <a:latin typeface="Cambria Math" panose="02040503050406030204" pitchFamily="18" charset="0"/>
                                <a:cs typeface="Calibri"/>
                              </a:rPr>
                              <m:t>𝑥</m:t>
                            </m:r>
                          </m:e>
                          <m:sub>
                            <m:r>
                              <a:rPr lang="en-US" sz="2000" b="0" i="1" dirty="0" smtClean="0">
                                <a:latin typeface="Cambria Math" panose="02040503050406030204" pitchFamily="18" charset="0"/>
                                <a:cs typeface="Calibri"/>
                              </a:rPr>
                              <m:t>𝑖𝑏</m:t>
                            </m:r>
                          </m:sub>
                        </m:sSub>
                        <m:r>
                          <a:rPr lang="en-US" sz="2000" i="1" dirty="0">
                            <a:latin typeface="Cambria Math" panose="02040503050406030204" pitchFamily="18" charset="0"/>
                            <a:cs typeface="Calibri"/>
                          </a:rPr>
                          <m:t>)</m:t>
                        </m:r>
                      </m:e>
                    </m:d>
                    <m:r>
                      <a:rPr lang="zh-CN" altLang="en-US" sz="2000" i="1" dirty="0">
                        <a:latin typeface="Cambria Math" panose="02040503050406030204" pitchFamily="18" charset="0"/>
                        <a:cs typeface="Calibri"/>
                      </a:rPr>
                      <m:t>。</m:t>
                    </m:r>
                  </m:oMath>
                </a14:m>
                <a:r>
                  <a:rPr lang="en-US" sz="2000" dirty="0">
                    <a:cs typeface="Calibri"/>
                  </a:rPr>
                  <a:t> </a:t>
                </a:r>
                <a14:m>
                  <m:oMath xmlns:m="http://schemas.openxmlformats.org/officeDocument/2006/math">
                    <m:sSubSup>
                      <m:sSubSupPr>
                        <m:ctrlPr>
                          <a:rPr lang="en-US" sz="2000" i="1" dirty="0">
                            <a:latin typeface="Cambria Math" panose="02040503050406030204" pitchFamily="18" charset="0"/>
                            <a:cs typeface="Calibri"/>
                          </a:rPr>
                        </m:ctrlPr>
                      </m:sSubSupPr>
                      <m:e>
                        <m:r>
                          <a:rPr lang="en-US" sz="2000" b="0" i="1" dirty="0" smtClean="0">
                            <a:latin typeface="Cambria Math" panose="02040503050406030204" pitchFamily="18" charset="0"/>
                            <a:cs typeface="Calibri"/>
                          </a:rPr>
                          <m:t>&lt;</m:t>
                        </m:r>
                        <m:r>
                          <m:rPr>
                            <m:sty m:val="p"/>
                          </m:rPr>
                          <a:rPr lang="en-US" sz="2000" dirty="0">
                            <a:latin typeface="Cambria Math" panose="02040503050406030204" pitchFamily="18" charset="0"/>
                            <a:cs typeface="Calibri"/>
                          </a:rPr>
                          <m:t>s</m:t>
                        </m:r>
                      </m:e>
                      <m:sub>
                        <m:r>
                          <a:rPr lang="en-US" sz="2000" b="0" i="1" dirty="0" smtClean="0">
                            <a:latin typeface="Cambria Math" panose="02040503050406030204" pitchFamily="18" charset="0"/>
                            <a:cs typeface="Calibri"/>
                          </a:rPr>
                          <m:t>1</m:t>
                        </m:r>
                      </m:sub>
                      <m:sup>
                        <m:r>
                          <a:rPr lang="en-US" sz="2000" i="1" dirty="0">
                            <a:latin typeface="Cambria Math" panose="02040503050406030204" pitchFamily="18" charset="0"/>
                            <a:cs typeface="Calibri"/>
                          </a:rPr>
                          <m:t>𝑓</m:t>
                        </m:r>
                      </m:sup>
                    </m:sSubSup>
                    <m:r>
                      <a:rPr lang="en-US" sz="2000" b="0" i="1" dirty="0" smtClean="0">
                        <a:latin typeface="Cambria Math" panose="02040503050406030204" pitchFamily="18" charset="0"/>
                        <a:cs typeface="Calibri"/>
                      </a:rPr>
                      <m:t>, </m:t>
                    </m:r>
                    <m:sSubSup>
                      <m:sSubSupPr>
                        <m:ctrlPr>
                          <a:rPr lang="en-US" sz="2000" b="0" i="1" dirty="0" smtClean="0">
                            <a:latin typeface="Cambria Math" panose="02040503050406030204" pitchFamily="18" charset="0"/>
                            <a:cs typeface="Calibri"/>
                          </a:rPr>
                        </m:ctrlPr>
                      </m:sSubSupPr>
                      <m:e>
                        <m:r>
                          <a:rPr lang="en-US" sz="2000" b="0" i="1" dirty="0" smtClean="0">
                            <a:latin typeface="Cambria Math" panose="02040503050406030204" pitchFamily="18" charset="0"/>
                            <a:cs typeface="Calibri"/>
                          </a:rPr>
                          <m:t>𝑠</m:t>
                        </m:r>
                      </m:e>
                      <m:sub>
                        <m:r>
                          <a:rPr lang="en-US" sz="2000" b="0" i="1" dirty="0" smtClean="0">
                            <a:latin typeface="Cambria Math" panose="02040503050406030204" pitchFamily="18" charset="0"/>
                            <a:cs typeface="Calibri"/>
                          </a:rPr>
                          <m:t>2</m:t>
                        </m:r>
                      </m:sub>
                      <m:sup>
                        <m:r>
                          <a:rPr lang="en-US" sz="2000" b="0" i="1" dirty="0" smtClean="0">
                            <a:latin typeface="Cambria Math" panose="02040503050406030204" pitchFamily="18" charset="0"/>
                            <a:cs typeface="Calibri"/>
                          </a:rPr>
                          <m:t>𝑓</m:t>
                        </m:r>
                      </m:sup>
                    </m:sSubSup>
                    <m:r>
                      <a:rPr lang="en-US" sz="2000" b="0" i="1" dirty="0" smtClean="0">
                        <a:latin typeface="Cambria Math" panose="02040503050406030204" pitchFamily="18" charset="0"/>
                        <a:cs typeface="Calibri"/>
                      </a:rPr>
                      <m:t>, …, </m:t>
                    </m:r>
                    <m:sSubSup>
                      <m:sSubSupPr>
                        <m:ctrlPr>
                          <a:rPr lang="en-US" sz="2000" b="0" i="1" dirty="0" smtClean="0">
                            <a:latin typeface="Cambria Math" panose="02040503050406030204" pitchFamily="18" charset="0"/>
                            <a:cs typeface="Calibri"/>
                          </a:rPr>
                        </m:ctrlPr>
                      </m:sSubSupPr>
                      <m:e>
                        <m:r>
                          <a:rPr lang="en-US" sz="2000" b="0" i="1" dirty="0" smtClean="0">
                            <a:latin typeface="Cambria Math" panose="02040503050406030204" pitchFamily="18" charset="0"/>
                            <a:cs typeface="Calibri"/>
                          </a:rPr>
                          <m:t>𝑠</m:t>
                        </m:r>
                      </m:e>
                      <m:sub>
                        <m:r>
                          <a:rPr lang="en-US" sz="2000" b="0" i="1" dirty="0" smtClean="0">
                            <a:latin typeface="Cambria Math" panose="02040503050406030204" pitchFamily="18" charset="0"/>
                            <a:cs typeface="Calibri"/>
                          </a:rPr>
                          <m:t>𝑁</m:t>
                        </m:r>
                      </m:sub>
                      <m:sup>
                        <m:r>
                          <a:rPr lang="en-US" sz="2000" b="0" i="1" dirty="0" smtClean="0">
                            <a:latin typeface="Cambria Math" panose="02040503050406030204" pitchFamily="18" charset="0"/>
                            <a:cs typeface="Calibri"/>
                          </a:rPr>
                          <m:t>𝑓</m:t>
                        </m:r>
                      </m:sup>
                    </m:sSubSup>
                    <m:r>
                      <a:rPr lang="en-US" sz="2000" b="0" i="1" dirty="0" smtClean="0">
                        <a:latin typeface="Cambria Math" panose="02040503050406030204" pitchFamily="18" charset="0"/>
                        <a:cs typeface="Calibri"/>
                      </a:rPr>
                      <m:t>&gt;</m:t>
                    </m:r>
                  </m:oMath>
                </a14:m>
                <a:r>
                  <a:rPr lang="zh-CN" altLang="en-US" sz="2000" b="0" dirty="0">
                    <a:cs typeface="Calibri"/>
                  </a:rPr>
                  <a:t>为模型</a:t>
                </a:r>
                <a:r>
                  <a:rPr lang="en-US" altLang="zh-CN" sz="2000" b="0" dirty="0">
                    <a:cs typeface="Calibri"/>
                  </a:rPr>
                  <a:t>f</a:t>
                </a:r>
                <a:r>
                  <a:rPr lang="zh-CN" altLang="en-US" sz="2000" b="0" dirty="0">
                    <a:cs typeface="Calibri"/>
                  </a:rPr>
                  <a:t>的决策向量</a:t>
                </a:r>
                <a14:m>
                  <m:oMath xmlns:m="http://schemas.openxmlformats.org/officeDocument/2006/math">
                    <m:sSup>
                      <m:sSupPr>
                        <m:ctrlPr>
                          <a:rPr lang="en-US" altLang="zh-CN" sz="2000" b="0" i="1" dirty="0" smtClean="0">
                            <a:latin typeface="Cambria Math" panose="02040503050406030204" pitchFamily="18" charset="0"/>
                            <a:cs typeface="Calibri"/>
                          </a:rPr>
                        </m:ctrlPr>
                      </m:sSupPr>
                      <m:e>
                        <m:r>
                          <m:rPr>
                            <m:sty m:val="p"/>
                          </m:rPr>
                          <a:rPr lang="en-US" altLang="zh-CN" sz="2000" i="1" dirty="0">
                            <a:latin typeface="Cambria Math" panose="02040503050406030204" pitchFamily="18" charset="0"/>
                            <a:cs typeface="Calibri"/>
                          </a:rPr>
                          <m:t>V</m:t>
                        </m:r>
                      </m:e>
                      <m:sup>
                        <m:r>
                          <a:rPr lang="en-US" altLang="zh-CN" sz="2000" b="0" i="1" dirty="0" smtClean="0">
                            <a:latin typeface="Cambria Math" panose="02040503050406030204" pitchFamily="18" charset="0"/>
                            <a:cs typeface="Calibri"/>
                          </a:rPr>
                          <m:t>𝑓</m:t>
                        </m:r>
                      </m:sup>
                    </m:sSup>
                    <m:r>
                      <a:rPr lang="en-US" sz="2000" i="1" dirty="0">
                        <a:latin typeface="Cambria Math" panose="02040503050406030204" pitchFamily="18" charset="0"/>
                        <a:cs typeface="Calibri"/>
                      </a:rPr>
                      <m:t> </m:t>
                    </m:r>
                  </m:oMath>
                </a14:m>
                <a:endParaRPr lang="en-US" sz="2000" b="0" dirty="0">
                  <a:cs typeface="Calibri"/>
                </a:endParaRPr>
              </a:p>
              <a:p>
                <a:pPr marL="457200" indent="-457200">
                  <a:buAutoNum type="arabicPeriod"/>
                </a:pPr>
                <a:r>
                  <a:rPr lang="zh-CN" altLang="en-US" sz="2000" dirty="0">
                    <a:cs typeface="Calibri"/>
                  </a:rPr>
                  <a:t>用同样的方法计算</a:t>
                </a:r>
                <a14:m>
                  <m:oMath xmlns:m="http://schemas.openxmlformats.org/officeDocument/2006/math">
                    <m:sSup>
                      <m:sSupPr>
                        <m:ctrlPr>
                          <a:rPr lang="en-US" altLang="zh-CN" sz="2000" b="0" i="1" dirty="0" smtClean="0">
                            <a:latin typeface="Cambria Math" panose="02040503050406030204" pitchFamily="18" charset="0"/>
                            <a:cs typeface="Calibri"/>
                          </a:rPr>
                        </m:ctrlPr>
                      </m:sSupPr>
                      <m:e>
                        <m:r>
                          <m:rPr>
                            <m:sty m:val="p"/>
                          </m:rPr>
                          <a:rPr lang="en-US" altLang="zh-CN" sz="2000" i="1" dirty="0">
                            <a:latin typeface="Cambria Math" panose="02040503050406030204" pitchFamily="18" charset="0"/>
                            <a:cs typeface="Calibri"/>
                          </a:rPr>
                          <m:t>V</m:t>
                        </m:r>
                      </m:e>
                      <m:sup>
                        <m:r>
                          <m:rPr>
                            <m:sty m:val="p"/>
                          </m:rPr>
                          <a:rPr lang="en-US" altLang="zh-CN" sz="2000" i="1" dirty="0">
                            <a:latin typeface="Cambria Math" panose="02040503050406030204" pitchFamily="18" charset="0"/>
                            <a:cs typeface="Calibri"/>
                          </a:rPr>
                          <m:t>g</m:t>
                        </m:r>
                      </m:sup>
                    </m:sSup>
                  </m:oMath>
                </a14:m>
                <a:endParaRPr lang="en-US" altLang="zh-CN" sz="2000" dirty="0">
                  <a:cs typeface="Calibri"/>
                </a:endParaRPr>
              </a:p>
              <a:p>
                <a:pPr marL="457200" indent="-457200">
                  <a:buAutoNum type="arabicPeriod"/>
                </a:pPr>
                <a:r>
                  <a:rPr lang="zh-CN" altLang="en-US" sz="2000" dirty="0">
                    <a:cs typeface="Calibri"/>
                  </a:rPr>
                  <a:t>模型</a:t>
                </a:r>
                <a:r>
                  <a:rPr lang="en-US" altLang="zh-CN" sz="2000" dirty="0">
                    <a:cs typeface="Calibri"/>
                  </a:rPr>
                  <a:t>f</a:t>
                </a:r>
                <a:r>
                  <a:rPr lang="zh-CN" altLang="en-US" sz="2000" dirty="0">
                    <a:cs typeface="Calibri"/>
                  </a:rPr>
                  <a:t>与模型</a:t>
                </a:r>
                <a:r>
                  <a:rPr lang="en-US" altLang="zh-CN" sz="2000" dirty="0">
                    <a:cs typeface="Calibri"/>
                  </a:rPr>
                  <a:t>g</a:t>
                </a:r>
                <a:r>
                  <a:rPr lang="zh-CN" altLang="en-US" sz="2000" dirty="0">
                    <a:cs typeface="Calibri"/>
                  </a:rPr>
                  <a:t>之间的相似度可以用</a:t>
                </a:r>
                <a14:m>
                  <m:oMath xmlns:m="http://schemas.openxmlformats.org/officeDocument/2006/math">
                    <m:sSup>
                      <m:sSupPr>
                        <m:ctrlPr>
                          <a:rPr lang="en-US" altLang="zh-CN" sz="2000" b="0" i="1" dirty="0" smtClean="0">
                            <a:latin typeface="Cambria Math" panose="02040503050406030204" pitchFamily="18" charset="0"/>
                            <a:cs typeface="Calibri"/>
                          </a:rPr>
                        </m:ctrlPr>
                      </m:sSupPr>
                      <m:e>
                        <m:r>
                          <m:rPr>
                            <m:sty m:val="p"/>
                          </m:rPr>
                          <a:rPr lang="en-US" altLang="zh-CN" sz="2000" i="1" dirty="0">
                            <a:latin typeface="Cambria Math" panose="02040503050406030204" pitchFamily="18" charset="0"/>
                            <a:cs typeface="Calibri"/>
                          </a:rPr>
                          <m:t>V</m:t>
                        </m:r>
                      </m:e>
                      <m:sup>
                        <m:r>
                          <a:rPr lang="en-US" altLang="zh-CN" sz="2000" b="0" i="1" dirty="0" smtClean="0">
                            <a:latin typeface="Cambria Math" panose="02040503050406030204" pitchFamily="18" charset="0"/>
                            <a:cs typeface="Calibri"/>
                          </a:rPr>
                          <m:t>𝑓</m:t>
                        </m:r>
                      </m:sup>
                    </m:sSup>
                  </m:oMath>
                </a14:m>
                <a:r>
                  <a:rPr lang="zh-CN" altLang="en-US" sz="2000" dirty="0">
                    <a:cs typeface="Calibri"/>
                  </a:rPr>
                  <a:t>和</a:t>
                </a:r>
                <a14:m>
                  <m:oMath xmlns:m="http://schemas.openxmlformats.org/officeDocument/2006/math">
                    <m:sSup>
                      <m:sSupPr>
                        <m:ctrlPr>
                          <a:rPr lang="en-US" altLang="zh-CN" sz="2000" i="1" dirty="0">
                            <a:latin typeface="Cambria Math" panose="02040503050406030204" pitchFamily="18" charset="0"/>
                            <a:cs typeface="Calibri"/>
                          </a:rPr>
                        </m:ctrlPr>
                      </m:sSupPr>
                      <m:e>
                        <m:r>
                          <m:rPr>
                            <m:sty m:val="p"/>
                          </m:rPr>
                          <a:rPr lang="en-US" altLang="zh-CN" sz="2000" i="1" dirty="0">
                            <a:latin typeface="Cambria Math" panose="02040503050406030204" pitchFamily="18" charset="0"/>
                            <a:cs typeface="Calibri"/>
                          </a:rPr>
                          <m:t>V</m:t>
                        </m:r>
                      </m:e>
                      <m:sup>
                        <m:r>
                          <m:rPr>
                            <m:sty m:val="p"/>
                          </m:rPr>
                          <a:rPr lang="en-US" altLang="zh-CN" sz="2000" i="1" dirty="0">
                            <a:latin typeface="Cambria Math" panose="02040503050406030204" pitchFamily="18" charset="0"/>
                            <a:cs typeface="Calibri"/>
                          </a:rPr>
                          <m:t>g</m:t>
                        </m:r>
                      </m:sup>
                    </m:sSup>
                  </m:oMath>
                </a14:m>
                <a:r>
                  <a:rPr lang="zh-CN" altLang="en-US" sz="2000" dirty="0">
                    <a:cs typeface="Calibri"/>
                  </a:rPr>
                  <a:t>的距离度量</a:t>
                </a:r>
                <a:endParaRPr lang="en-US" altLang="zh-CN" sz="2000" dirty="0">
                  <a:cs typeface="Calibri"/>
                </a:endParaRPr>
              </a:p>
            </p:txBody>
          </p:sp>
        </mc:Choice>
        <mc:Fallback xmlns="">
          <p:sp>
            <p:nvSpPr>
              <p:cNvPr id="6" name="TextBox 5">
                <a:extLst>
                  <a:ext uri="{FF2B5EF4-FFF2-40B4-BE49-F238E27FC236}">
                    <a16:creationId xmlns:a16="http://schemas.microsoft.com/office/drawing/2014/main" id="{E9589EF1-1BCE-4E09-8576-186C37CF7AA6}"/>
                  </a:ext>
                </a:extLst>
              </p:cNvPr>
              <p:cNvSpPr txBox="1">
                <a:spLocks noRot="1" noChangeAspect="1" noMove="1" noResize="1" noEditPoints="1" noAdjustHandles="1" noChangeArrowheads="1" noChangeShapeType="1" noTextEdit="1"/>
              </p:cNvSpPr>
              <p:nvPr/>
            </p:nvSpPr>
            <p:spPr>
              <a:xfrm>
                <a:off x="2521010" y="3826562"/>
                <a:ext cx="7441250" cy="2146678"/>
              </a:xfrm>
              <a:prstGeom prst="rect">
                <a:avLst/>
              </a:prstGeom>
              <a:blipFill>
                <a:blip r:embed="rId3"/>
                <a:stretch>
                  <a:fillRect l="-1311" t="-2273" b="-5398"/>
                </a:stretch>
              </a:blipFill>
            </p:spPr>
            <p:txBody>
              <a:bodyPr/>
              <a:lstStyle/>
              <a:p>
                <a:r>
                  <a:rPr lang="en-US">
                    <a:noFill/>
                  </a:rPr>
                  <a:t> </a:t>
                </a:r>
              </a:p>
            </p:txBody>
          </p:sp>
        </mc:Fallback>
      </mc:AlternateContent>
    </p:spTree>
    <p:extLst>
      <p:ext uri="{BB962C8B-B14F-4D97-AF65-F5344CB8AC3E}">
        <p14:creationId xmlns:p14="http://schemas.microsoft.com/office/powerpoint/2010/main" val="358966290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75CE1-F8D9-402F-85A0-D32161514BE7}"/>
              </a:ext>
            </a:extLst>
          </p:cNvPr>
          <p:cNvSpPr>
            <a:spLocks noGrp="1"/>
          </p:cNvSpPr>
          <p:nvPr>
            <p:ph type="title"/>
          </p:nvPr>
        </p:nvSpPr>
        <p:spPr/>
        <p:txBody>
          <a:bodyPr/>
          <a:lstStyle/>
          <a:p>
            <a:r>
              <a:rPr lang="zh-CN" altLang="en-US" dirty="0"/>
              <a:t>可信执行环境 </a:t>
            </a:r>
            <a:r>
              <a:rPr lang="en-US" altLang="zh-CN" dirty="0"/>
              <a:t>(trusted execution environment)</a:t>
            </a:r>
            <a:endParaRPr lang="en-US" dirty="0"/>
          </a:p>
        </p:txBody>
      </p:sp>
      <p:sp>
        <p:nvSpPr>
          <p:cNvPr id="3" name="Text Placeholder 2">
            <a:extLst>
              <a:ext uri="{FF2B5EF4-FFF2-40B4-BE49-F238E27FC236}">
                <a16:creationId xmlns:a16="http://schemas.microsoft.com/office/drawing/2014/main" id="{D9589F3D-5C4B-48CC-8DCF-54CE7D7980C3}"/>
              </a:ext>
            </a:extLst>
          </p:cNvPr>
          <p:cNvSpPr>
            <a:spLocks noGrp="1"/>
          </p:cNvSpPr>
          <p:nvPr>
            <p:ph type="body" sz="quarter" idx="10"/>
          </p:nvPr>
        </p:nvSpPr>
        <p:spPr>
          <a:xfrm>
            <a:off x="584200" y="1435497"/>
            <a:ext cx="11018520" cy="1378839"/>
          </a:xfrm>
        </p:spPr>
        <p:txBody>
          <a:bodyPr/>
          <a:lstStyle/>
          <a:p>
            <a:r>
              <a:rPr lang="zh-CN" altLang="en-US" dirty="0"/>
              <a:t>可信执行环境（</a:t>
            </a:r>
            <a:r>
              <a:rPr lang="en-US" altLang="zh-CN" dirty="0"/>
              <a:t>TEE</a:t>
            </a:r>
            <a:r>
              <a:rPr lang="zh-CN" altLang="en-US" dirty="0"/>
              <a:t>）是处理器中一块受保护区域，可以保证其中存储数据和运行代码的安全性（机密性和完整性）。</a:t>
            </a:r>
            <a:endParaRPr lang="en-US" altLang="zh-CN" dirty="0"/>
          </a:p>
          <a:p>
            <a:r>
              <a:rPr lang="zh-CN" altLang="en-US" dirty="0"/>
              <a:t>在</a:t>
            </a:r>
            <a:r>
              <a:rPr lang="en-US" altLang="zh-CN" dirty="0"/>
              <a:t>TEE</a:t>
            </a:r>
            <a:r>
              <a:rPr lang="zh-CN" altLang="en-US" dirty="0"/>
              <a:t>中运行</a:t>
            </a:r>
            <a:r>
              <a:rPr lang="en-US" altLang="zh-CN" dirty="0"/>
              <a:t>DNN</a:t>
            </a:r>
            <a:r>
              <a:rPr lang="zh-CN" altLang="en-US" dirty="0"/>
              <a:t>最大的挑战是性能问题。</a:t>
            </a:r>
            <a:endParaRPr lang="en-US" dirty="0"/>
          </a:p>
        </p:txBody>
      </p:sp>
      <p:sp>
        <p:nvSpPr>
          <p:cNvPr id="4" name="Rectangle 3">
            <a:extLst>
              <a:ext uri="{FF2B5EF4-FFF2-40B4-BE49-F238E27FC236}">
                <a16:creationId xmlns:a16="http://schemas.microsoft.com/office/drawing/2014/main" id="{58FE6419-0F20-4FCC-8650-A05504BA5115}"/>
              </a:ext>
            </a:extLst>
          </p:cNvPr>
          <p:cNvSpPr/>
          <p:nvPr/>
        </p:nvSpPr>
        <p:spPr>
          <a:xfrm>
            <a:off x="10188385" y="81702"/>
            <a:ext cx="1907894" cy="338554"/>
          </a:xfrm>
          <a:prstGeom prst="rect">
            <a:avLst/>
          </a:prstGeom>
        </p:spPr>
        <p:txBody>
          <a:bodyPr wrap="none">
            <a:spAutoFit/>
          </a:bodyPr>
          <a:lstStyle/>
          <a:p>
            <a:pPr algn="r"/>
            <a:r>
              <a:rPr lang="zh-CN" altLang="en-US" sz="1600" dirty="0">
                <a:solidFill>
                  <a:schemeClr val="bg2">
                    <a:lumMod val="50000"/>
                  </a:schemeClr>
                </a:solidFill>
              </a:rPr>
              <a:t>保密性</a:t>
            </a:r>
            <a:r>
              <a:rPr lang="en-US" altLang="zh-CN" sz="1600" dirty="0">
                <a:solidFill>
                  <a:schemeClr val="bg2">
                    <a:lumMod val="50000"/>
                  </a:schemeClr>
                </a:solidFill>
              </a:rPr>
              <a:t>-</a:t>
            </a:r>
            <a:r>
              <a:rPr lang="zh-CN" altLang="en-US" sz="1600" dirty="0">
                <a:solidFill>
                  <a:schemeClr val="bg2">
                    <a:lumMod val="50000"/>
                  </a:schemeClr>
                </a:solidFill>
              </a:rPr>
              <a:t>模型保密性</a:t>
            </a:r>
            <a:endParaRPr lang="en-US" sz="1600" dirty="0">
              <a:solidFill>
                <a:schemeClr val="bg2">
                  <a:lumMod val="50000"/>
                </a:schemeClr>
              </a:solidFill>
            </a:endParaRPr>
          </a:p>
        </p:txBody>
      </p:sp>
      <p:sp>
        <p:nvSpPr>
          <p:cNvPr id="6" name="TextBox 5">
            <a:extLst>
              <a:ext uri="{FF2B5EF4-FFF2-40B4-BE49-F238E27FC236}">
                <a16:creationId xmlns:a16="http://schemas.microsoft.com/office/drawing/2014/main" id="{A901B438-06B6-4910-8880-BF986B6C0C61}"/>
              </a:ext>
            </a:extLst>
          </p:cNvPr>
          <p:cNvSpPr txBox="1"/>
          <p:nvPr/>
        </p:nvSpPr>
        <p:spPr>
          <a:xfrm>
            <a:off x="188009" y="5422503"/>
            <a:ext cx="3288280" cy="1015663"/>
          </a:xfrm>
          <a:prstGeom prst="rect">
            <a:avLst/>
          </a:prstGeom>
          <a:solidFill>
            <a:schemeClr val="bg2"/>
          </a:solidFill>
        </p:spPr>
        <p:txBody>
          <a:bodyPr wrap="square">
            <a:spAutoFit/>
          </a:bodyPr>
          <a:lstStyle/>
          <a:p>
            <a:r>
              <a:rPr lang="en-US" altLang="zh-CN" sz="2000" dirty="0">
                <a:cs typeface="Calibri"/>
              </a:rPr>
              <a:t>[Graviton OSDI2018] </a:t>
            </a:r>
            <a:r>
              <a:rPr lang="zh-CN" altLang="en-US" sz="2000" dirty="0">
                <a:cs typeface="Calibri"/>
              </a:rPr>
              <a:t>通过修改</a:t>
            </a:r>
            <a:r>
              <a:rPr lang="en-US" altLang="zh-CN" sz="2000" dirty="0">
                <a:cs typeface="Calibri"/>
              </a:rPr>
              <a:t>GPU</a:t>
            </a:r>
            <a:r>
              <a:rPr lang="zh-CN" altLang="en-US" sz="2000" dirty="0">
                <a:cs typeface="Calibri"/>
              </a:rPr>
              <a:t>驱动和</a:t>
            </a:r>
            <a:r>
              <a:rPr lang="en-US" altLang="zh-CN" sz="2000" dirty="0">
                <a:cs typeface="Calibri"/>
              </a:rPr>
              <a:t>CUDA runtime</a:t>
            </a:r>
            <a:r>
              <a:rPr lang="zh-CN" altLang="en-US" sz="2000" dirty="0">
                <a:cs typeface="Calibri"/>
              </a:rPr>
              <a:t>，在</a:t>
            </a:r>
            <a:r>
              <a:rPr lang="en-US" altLang="zh-CN" sz="2000" dirty="0">
                <a:cs typeface="Calibri"/>
              </a:rPr>
              <a:t>GPU</a:t>
            </a:r>
            <a:r>
              <a:rPr lang="zh-CN" altLang="en-US" sz="2000" dirty="0">
                <a:cs typeface="Calibri"/>
              </a:rPr>
              <a:t>上支持</a:t>
            </a:r>
            <a:r>
              <a:rPr lang="en-US" altLang="zh-CN" sz="2000" dirty="0">
                <a:cs typeface="Calibri"/>
              </a:rPr>
              <a:t>TEE</a:t>
            </a:r>
          </a:p>
        </p:txBody>
      </p:sp>
      <p:pic>
        <p:nvPicPr>
          <p:cNvPr id="10" name="Picture 9">
            <a:extLst>
              <a:ext uri="{FF2B5EF4-FFF2-40B4-BE49-F238E27FC236}">
                <a16:creationId xmlns:a16="http://schemas.microsoft.com/office/drawing/2014/main" id="{C471FCB6-39E4-4474-A7BC-07CA73FFD35A}"/>
              </a:ext>
            </a:extLst>
          </p:cNvPr>
          <p:cNvPicPr>
            <a:picLocks noChangeAspect="1"/>
          </p:cNvPicPr>
          <p:nvPr/>
        </p:nvPicPr>
        <p:blipFill rotWithShape="1">
          <a:blip r:embed="rId3"/>
          <a:srcRect l="915" r="-1" b="9258"/>
          <a:stretch/>
        </p:blipFill>
        <p:spPr>
          <a:xfrm>
            <a:off x="1683521" y="2866339"/>
            <a:ext cx="8897968" cy="2588984"/>
          </a:xfrm>
          <a:prstGeom prst="rect">
            <a:avLst/>
          </a:prstGeom>
        </p:spPr>
      </p:pic>
      <p:sp>
        <p:nvSpPr>
          <p:cNvPr id="12" name="TextBox 11">
            <a:extLst>
              <a:ext uri="{FF2B5EF4-FFF2-40B4-BE49-F238E27FC236}">
                <a16:creationId xmlns:a16="http://schemas.microsoft.com/office/drawing/2014/main" id="{C09149E4-BB86-4F1D-B39F-89DC0C0B68C0}"/>
              </a:ext>
            </a:extLst>
          </p:cNvPr>
          <p:cNvSpPr txBox="1"/>
          <p:nvPr/>
        </p:nvSpPr>
        <p:spPr>
          <a:xfrm>
            <a:off x="3629515" y="5422502"/>
            <a:ext cx="5120382" cy="1015663"/>
          </a:xfrm>
          <a:prstGeom prst="rect">
            <a:avLst/>
          </a:prstGeom>
          <a:noFill/>
        </p:spPr>
        <p:txBody>
          <a:bodyPr wrap="square">
            <a:spAutoFit/>
          </a:bodyPr>
          <a:lstStyle/>
          <a:p>
            <a:r>
              <a:rPr lang="en-US" altLang="zh-CN" sz="2000" dirty="0">
                <a:cs typeface="Calibri"/>
              </a:rPr>
              <a:t>[Occlumency MobiCom2019] </a:t>
            </a:r>
            <a:r>
              <a:rPr lang="en-US" altLang="zh-CN" sz="2000" dirty="0">
                <a:solidFill>
                  <a:schemeClr val="accent2">
                    <a:lumMod val="75000"/>
                    <a:lumOff val="25000"/>
                  </a:schemeClr>
                </a:solidFill>
                <a:cs typeface="Calibri"/>
              </a:rPr>
              <a:t>(our work)</a:t>
            </a:r>
            <a:r>
              <a:rPr lang="zh-CN" altLang="en-US" sz="2000" dirty="0">
                <a:solidFill>
                  <a:schemeClr val="accent2">
                    <a:lumMod val="75000"/>
                    <a:lumOff val="25000"/>
                  </a:schemeClr>
                </a:solidFill>
                <a:cs typeface="Calibri"/>
              </a:rPr>
              <a:t> </a:t>
            </a:r>
            <a:r>
              <a:rPr lang="zh-CN" altLang="en-US" sz="2000" dirty="0">
                <a:cs typeface="Calibri"/>
              </a:rPr>
              <a:t>通过按需参数加载、卷积操作内存优化、细粒度流水线优化</a:t>
            </a:r>
            <a:r>
              <a:rPr lang="en-US" altLang="zh-CN" sz="2000" dirty="0">
                <a:cs typeface="Calibri"/>
              </a:rPr>
              <a:t>TEE</a:t>
            </a:r>
            <a:r>
              <a:rPr lang="zh-CN" altLang="en-US" sz="2000" dirty="0">
                <a:cs typeface="Calibri"/>
              </a:rPr>
              <a:t>中的</a:t>
            </a:r>
            <a:r>
              <a:rPr lang="en-US" altLang="zh-CN" sz="2000" dirty="0">
                <a:cs typeface="Calibri"/>
              </a:rPr>
              <a:t>DNN inference</a:t>
            </a:r>
            <a:r>
              <a:rPr lang="zh-CN" altLang="en-US" sz="2000" dirty="0">
                <a:cs typeface="Calibri"/>
              </a:rPr>
              <a:t>效率</a:t>
            </a:r>
            <a:endParaRPr lang="en-US" altLang="zh-CN" sz="2000" dirty="0">
              <a:cs typeface="Calibri"/>
            </a:endParaRPr>
          </a:p>
        </p:txBody>
      </p:sp>
      <p:sp>
        <p:nvSpPr>
          <p:cNvPr id="14" name="TextBox 13">
            <a:extLst>
              <a:ext uri="{FF2B5EF4-FFF2-40B4-BE49-F238E27FC236}">
                <a16:creationId xmlns:a16="http://schemas.microsoft.com/office/drawing/2014/main" id="{9B5D8B17-9E28-4869-ADDA-9524B91D84F3}"/>
              </a:ext>
            </a:extLst>
          </p:cNvPr>
          <p:cNvSpPr txBox="1"/>
          <p:nvPr/>
        </p:nvSpPr>
        <p:spPr>
          <a:xfrm>
            <a:off x="8903165" y="5422501"/>
            <a:ext cx="3288280" cy="1015663"/>
          </a:xfrm>
          <a:prstGeom prst="rect">
            <a:avLst/>
          </a:prstGeom>
          <a:solidFill>
            <a:schemeClr val="bg2"/>
          </a:solidFill>
        </p:spPr>
        <p:txBody>
          <a:bodyPr wrap="square">
            <a:spAutoFit/>
          </a:bodyPr>
          <a:lstStyle/>
          <a:p>
            <a:r>
              <a:rPr lang="en-US" altLang="zh-CN" sz="2000" dirty="0">
                <a:cs typeface="Calibri"/>
              </a:rPr>
              <a:t>[Slalom ICLR2019] </a:t>
            </a:r>
            <a:r>
              <a:rPr lang="zh-CN" altLang="en-US" sz="2000" dirty="0">
                <a:cs typeface="Calibri"/>
              </a:rPr>
              <a:t>将一部分复杂的线性计算经加密后外放</a:t>
            </a:r>
            <a:r>
              <a:rPr lang="en-US" altLang="zh-CN" sz="2000" dirty="0">
                <a:cs typeface="Calibri"/>
              </a:rPr>
              <a:t>(outsource)</a:t>
            </a:r>
            <a:r>
              <a:rPr lang="zh-CN" altLang="en-US" sz="2000" dirty="0">
                <a:cs typeface="Calibri"/>
              </a:rPr>
              <a:t>到普通区域</a:t>
            </a:r>
            <a:endParaRPr lang="en-US" altLang="zh-CN" sz="2000" dirty="0">
              <a:cs typeface="Calibri"/>
            </a:endParaRPr>
          </a:p>
        </p:txBody>
      </p:sp>
    </p:spTree>
    <p:extLst>
      <p:ext uri="{BB962C8B-B14F-4D97-AF65-F5344CB8AC3E}">
        <p14:creationId xmlns:p14="http://schemas.microsoft.com/office/powerpoint/2010/main" val="280524894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FC354-F629-4B0C-85C3-248A18D50D65}"/>
              </a:ext>
            </a:extLst>
          </p:cNvPr>
          <p:cNvSpPr>
            <a:spLocks noGrp="1"/>
          </p:cNvSpPr>
          <p:nvPr>
            <p:ph type="title"/>
          </p:nvPr>
        </p:nvSpPr>
        <p:spPr>
          <a:xfrm>
            <a:off x="376808" y="2579648"/>
            <a:ext cx="4675957" cy="553998"/>
          </a:xfrm>
        </p:spPr>
        <p:txBody>
          <a:bodyPr/>
          <a:lstStyle/>
          <a:p>
            <a:r>
              <a:rPr lang="zh-CN" altLang="en-US" dirty="0"/>
              <a:t>伦理 </a:t>
            </a:r>
            <a:r>
              <a:rPr lang="en-US" altLang="zh-CN" dirty="0"/>
              <a:t>(</a:t>
            </a:r>
            <a:r>
              <a:rPr lang="en-US" dirty="0"/>
              <a:t>Ethics)</a:t>
            </a:r>
          </a:p>
        </p:txBody>
      </p:sp>
      <p:sp>
        <p:nvSpPr>
          <p:cNvPr id="3" name="Text Placeholder 2">
            <a:extLst>
              <a:ext uri="{FF2B5EF4-FFF2-40B4-BE49-F238E27FC236}">
                <a16:creationId xmlns:a16="http://schemas.microsoft.com/office/drawing/2014/main" id="{76911BFB-2317-4CE7-81BE-BA1B6E1185BB}"/>
              </a:ext>
            </a:extLst>
          </p:cNvPr>
          <p:cNvSpPr>
            <a:spLocks noGrp="1"/>
          </p:cNvSpPr>
          <p:nvPr>
            <p:ph type="body" sz="quarter" idx="10"/>
          </p:nvPr>
        </p:nvSpPr>
        <p:spPr>
          <a:xfrm>
            <a:off x="376808" y="3526113"/>
            <a:ext cx="4675957" cy="2154436"/>
          </a:xfrm>
        </p:spPr>
        <p:txBody>
          <a:bodyPr/>
          <a:lstStyle/>
          <a:p>
            <a:pPr marL="342900" indent="-342900">
              <a:buFont typeface="Arial" panose="020B0604020202020204" pitchFamily="34" charset="0"/>
              <a:buChar char="•"/>
            </a:pPr>
            <a:r>
              <a:rPr lang="en-US" altLang="zh-CN" dirty="0"/>
              <a:t>AI</a:t>
            </a:r>
            <a:r>
              <a:rPr lang="zh-CN" altLang="en-US" dirty="0"/>
              <a:t>系统的公平性 </a:t>
            </a:r>
            <a:r>
              <a:rPr lang="en-US" altLang="zh-CN" dirty="0"/>
              <a:t>(Fairness)</a:t>
            </a:r>
          </a:p>
          <a:p>
            <a:pPr marL="571500" lvl="1" indent="-342900">
              <a:buFont typeface="Arial" panose="020B0604020202020204" pitchFamily="34" charset="0"/>
              <a:buChar char="•"/>
            </a:pPr>
            <a:r>
              <a:rPr lang="zh-CN" altLang="en-US" dirty="0"/>
              <a:t>歧视与偏见</a:t>
            </a:r>
            <a:endParaRPr lang="en-US" altLang="zh-CN" dirty="0"/>
          </a:p>
          <a:p>
            <a:pPr marL="571500" lvl="1" indent="-342900">
              <a:buFont typeface="Arial" panose="020B0604020202020204" pitchFamily="34" charset="0"/>
              <a:buChar char="•"/>
            </a:pPr>
            <a:r>
              <a:rPr lang="zh-CN" altLang="en-US" dirty="0"/>
              <a:t>“公正”的中间表示</a:t>
            </a:r>
            <a:endParaRPr lang="en-US" altLang="zh-CN" dirty="0"/>
          </a:p>
          <a:p>
            <a:pPr marL="342900" indent="-342900">
              <a:buFont typeface="Arial" panose="020B0604020202020204" pitchFamily="34" charset="0"/>
              <a:buChar char="•"/>
            </a:pPr>
            <a:r>
              <a:rPr lang="en-US" dirty="0"/>
              <a:t>AI</a:t>
            </a:r>
            <a:r>
              <a:rPr lang="zh-CN" altLang="en-US" dirty="0"/>
              <a:t>的滥用 </a:t>
            </a:r>
            <a:r>
              <a:rPr lang="en-US" altLang="zh-CN" dirty="0"/>
              <a:t>(Misuse)</a:t>
            </a:r>
          </a:p>
          <a:p>
            <a:pPr marL="571500" lvl="1" indent="-342900">
              <a:buFont typeface="Arial" panose="020B0604020202020204" pitchFamily="34" charset="0"/>
              <a:buChar char="•"/>
            </a:pPr>
            <a:r>
              <a:rPr lang="en-US" altLang="zh-CN" dirty="0" err="1"/>
              <a:t>deepfake</a:t>
            </a:r>
            <a:r>
              <a:rPr lang="zh-CN" altLang="en-US" dirty="0"/>
              <a:t>自动换脸</a:t>
            </a:r>
            <a:endParaRPr lang="en-US" altLang="zh-CN" dirty="0"/>
          </a:p>
          <a:p>
            <a:pPr marL="571500" lvl="1" indent="-342900">
              <a:buFont typeface="Arial" panose="020B0604020202020204" pitchFamily="34" charset="0"/>
              <a:buChar char="•"/>
            </a:pPr>
            <a:r>
              <a:rPr lang="zh-CN" altLang="en-US" dirty="0"/>
              <a:t>信息茧房</a:t>
            </a:r>
            <a:endParaRPr lang="en-US" altLang="zh-CN" dirty="0"/>
          </a:p>
        </p:txBody>
      </p:sp>
      <p:pic>
        <p:nvPicPr>
          <p:cNvPr id="10" name="Picture Placeholder 9" descr="A picture containing computer, clock&#10;&#10;Description automatically generated">
            <a:extLst>
              <a:ext uri="{FF2B5EF4-FFF2-40B4-BE49-F238E27FC236}">
                <a16:creationId xmlns:a16="http://schemas.microsoft.com/office/drawing/2014/main" id="{42302234-17CD-4FB7-9002-FF8B0D1BC25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9931" r="19931"/>
          <a:stretch>
            <a:fillRect/>
          </a:stretch>
        </p:blipFill>
        <p:spPr/>
      </p:pic>
    </p:spTree>
    <p:extLst>
      <p:ext uri="{BB962C8B-B14F-4D97-AF65-F5344CB8AC3E}">
        <p14:creationId xmlns:p14="http://schemas.microsoft.com/office/powerpoint/2010/main" val="28329277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75CE1-F8D9-402F-85A0-D32161514BE7}"/>
              </a:ext>
            </a:extLst>
          </p:cNvPr>
          <p:cNvSpPr>
            <a:spLocks noGrp="1"/>
          </p:cNvSpPr>
          <p:nvPr>
            <p:ph type="title"/>
          </p:nvPr>
        </p:nvSpPr>
        <p:spPr/>
        <p:txBody>
          <a:bodyPr/>
          <a:lstStyle/>
          <a:p>
            <a:r>
              <a:rPr lang="zh-CN" altLang="en-US" dirty="0"/>
              <a:t>算法公平性 </a:t>
            </a:r>
            <a:r>
              <a:rPr lang="en-US" altLang="zh-CN" dirty="0"/>
              <a:t>(AI fairness)</a:t>
            </a:r>
            <a:endParaRPr lang="en-US" dirty="0"/>
          </a:p>
        </p:txBody>
      </p:sp>
      <p:sp>
        <p:nvSpPr>
          <p:cNvPr id="3" name="Text Placeholder 2">
            <a:extLst>
              <a:ext uri="{FF2B5EF4-FFF2-40B4-BE49-F238E27FC236}">
                <a16:creationId xmlns:a16="http://schemas.microsoft.com/office/drawing/2014/main" id="{D9589F3D-5C4B-48CC-8DCF-54CE7D7980C3}"/>
              </a:ext>
            </a:extLst>
          </p:cNvPr>
          <p:cNvSpPr>
            <a:spLocks noGrp="1"/>
          </p:cNvSpPr>
          <p:nvPr>
            <p:ph type="body" sz="quarter" idx="10"/>
          </p:nvPr>
        </p:nvSpPr>
        <p:spPr>
          <a:xfrm>
            <a:off x="464556" y="5759865"/>
            <a:ext cx="4308862" cy="738664"/>
          </a:xfrm>
        </p:spPr>
        <p:txBody>
          <a:bodyPr/>
          <a:lstStyle/>
          <a:p>
            <a:pPr marL="0" indent="0">
              <a:buNone/>
            </a:pPr>
            <a:r>
              <a:rPr lang="zh-CN" altLang="en-US" sz="2400" dirty="0"/>
              <a:t>罪犯风险评估算法有种族歧视 </a:t>
            </a:r>
            <a:r>
              <a:rPr lang="en-US" altLang="zh-CN" sz="2400" dirty="0"/>
              <a:t>[ProPublica 2016]</a:t>
            </a:r>
            <a:endParaRPr lang="en-US" sz="2400" dirty="0"/>
          </a:p>
        </p:txBody>
      </p:sp>
      <p:sp>
        <p:nvSpPr>
          <p:cNvPr id="4" name="Rectangle 3">
            <a:extLst>
              <a:ext uri="{FF2B5EF4-FFF2-40B4-BE49-F238E27FC236}">
                <a16:creationId xmlns:a16="http://schemas.microsoft.com/office/drawing/2014/main" id="{2A259834-8B01-475D-B6A5-84A965484910}"/>
              </a:ext>
            </a:extLst>
          </p:cNvPr>
          <p:cNvSpPr/>
          <p:nvPr/>
        </p:nvSpPr>
        <p:spPr>
          <a:xfrm>
            <a:off x="10393570" y="81702"/>
            <a:ext cx="1702709" cy="338554"/>
          </a:xfrm>
          <a:prstGeom prst="rect">
            <a:avLst/>
          </a:prstGeom>
        </p:spPr>
        <p:txBody>
          <a:bodyPr wrap="none">
            <a:spAutoFit/>
          </a:bodyPr>
          <a:lstStyle/>
          <a:p>
            <a:pPr algn="r"/>
            <a:r>
              <a:rPr lang="zh-CN" altLang="en-US" sz="1600" dirty="0">
                <a:solidFill>
                  <a:schemeClr val="bg2">
                    <a:lumMod val="50000"/>
                  </a:schemeClr>
                </a:solidFill>
              </a:rPr>
              <a:t>伦理</a:t>
            </a:r>
            <a:r>
              <a:rPr lang="en-US" altLang="zh-CN" sz="1600" dirty="0">
                <a:solidFill>
                  <a:schemeClr val="bg2">
                    <a:lumMod val="50000"/>
                  </a:schemeClr>
                </a:solidFill>
              </a:rPr>
              <a:t>-</a:t>
            </a:r>
            <a:r>
              <a:rPr lang="zh-CN" altLang="en-US" sz="1600" dirty="0">
                <a:solidFill>
                  <a:schemeClr val="bg2">
                    <a:lumMod val="50000"/>
                  </a:schemeClr>
                </a:solidFill>
              </a:rPr>
              <a:t>算法公平性</a:t>
            </a:r>
            <a:endParaRPr lang="en-US" sz="1600" dirty="0">
              <a:solidFill>
                <a:schemeClr val="bg2">
                  <a:lumMod val="50000"/>
                </a:schemeClr>
              </a:solidFill>
            </a:endParaRPr>
          </a:p>
        </p:txBody>
      </p:sp>
      <p:pic>
        <p:nvPicPr>
          <p:cNvPr id="6" name="Picture 5">
            <a:extLst>
              <a:ext uri="{FF2B5EF4-FFF2-40B4-BE49-F238E27FC236}">
                <a16:creationId xmlns:a16="http://schemas.microsoft.com/office/drawing/2014/main" id="{79F29C1C-9635-49CD-8380-6F2C2494C40D}"/>
              </a:ext>
            </a:extLst>
          </p:cNvPr>
          <p:cNvPicPr>
            <a:picLocks noChangeAspect="1"/>
          </p:cNvPicPr>
          <p:nvPr/>
        </p:nvPicPr>
        <p:blipFill>
          <a:blip r:embed="rId3"/>
          <a:stretch>
            <a:fillRect/>
          </a:stretch>
        </p:blipFill>
        <p:spPr>
          <a:xfrm>
            <a:off x="464556" y="1512605"/>
            <a:ext cx="4117276" cy="4033615"/>
          </a:xfrm>
          <a:prstGeom prst="rect">
            <a:avLst/>
          </a:prstGeom>
        </p:spPr>
      </p:pic>
      <p:pic>
        <p:nvPicPr>
          <p:cNvPr id="8" name="Picture 7">
            <a:extLst>
              <a:ext uri="{FF2B5EF4-FFF2-40B4-BE49-F238E27FC236}">
                <a16:creationId xmlns:a16="http://schemas.microsoft.com/office/drawing/2014/main" id="{456AF44F-3DEF-469B-87B3-6CFA19E00DD2}"/>
              </a:ext>
            </a:extLst>
          </p:cNvPr>
          <p:cNvPicPr>
            <a:picLocks noChangeAspect="1"/>
          </p:cNvPicPr>
          <p:nvPr/>
        </p:nvPicPr>
        <p:blipFill rotWithShape="1">
          <a:blip r:embed="rId4"/>
          <a:srcRect t="-330" b="48224"/>
          <a:stretch/>
        </p:blipFill>
        <p:spPr>
          <a:xfrm>
            <a:off x="4785599" y="1512605"/>
            <a:ext cx="7310680" cy="1692067"/>
          </a:xfrm>
          <a:prstGeom prst="rect">
            <a:avLst/>
          </a:prstGeom>
        </p:spPr>
      </p:pic>
      <p:sp>
        <p:nvSpPr>
          <p:cNvPr id="9" name="Text Placeholder 2">
            <a:extLst>
              <a:ext uri="{FF2B5EF4-FFF2-40B4-BE49-F238E27FC236}">
                <a16:creationId xmlns:a16="http://schemas.microsoft.com/office/drawing/2014/main" id="{6110FAD7-E105-4706-BA7A-1B9E5538CF71}"/>
              </a:ext>
            </a:extLst>
          </p:cNvPr>
          <p:cNvSpPr txBox="1">
            <a:spLocks/>
          </p:cNvSpPr>
          <p:nvPr/>
        </p:nvSpPr>
        <p:spPr>
          <a:xfrm>
            <a:off x="4963926" y="3200865"/>
            <a:ext cx="6954026"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zh-CN" altLang="en-US" sz="2400" dirty="0"/>
              <a:t>基于机器学习的招聘工具不喜欢女性 </a:t>
            </a:r>
            <a:r>
              <a:rPr lang="en-US" altLang="zh-CN" sz="2400" dirty="0"/>
              <a:t>[Reuters 2018]</a:t>
            </a:r>
            <a:endParaRPr lang="en-US" sz="2400" dirty="0"/>
          </a:p>
        </p:txBody>
      </p:sp>
      <mc:AlternateContent xmlns:mc="http://schemas.openxmlformats.org/markup-compatibility/2006" xmlns:a14="http://schemas.microsoft.com/office/drawing/2010/main">
        <mc:Choice Requires="a14">
          <p:sp>
            <p:nvSpPr>
              <p:cNvPr id="11" name="Text Placeholder 2">
                <a:extLst>
                  <a:ext uri="{FF2B5EF4-FFF2-40B4-BE49-F238E27FC236}">
                    <a16:creationId xmlns:a16="http://schemas.microsoft.com/office/drawing/2014/main" id="{59AF263E-3EE4-41A8-8B0E-5748332E48B1}"/>
                  </a:ext>
                </a:extLst>
              </p:cNvPr>
              <p:cNvSpPr txBox="1">
                <a:spLocks/>
              </p:cNvSpPr>
              <p:nvPr/>
            </p:nvSpPr>
            <p:spPr>
              <a:xfrm>
                <a:off x="5133522" y="4264667"/>
                <a:ext cx="6593922" cy="205594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zh-CN" altLang="en-US" b="1" dirty="0">
                    <a:solidFill>
                      <a:schemeClr val="accent2">
                        <a:lumMod val="75000"/>
                        <a:lumOff val="25000"/>
                      </a:schemeClr>
                    </a:solidFill>
                  </a:rPr>
                  <a:t>公平性的定义（</a:t>
                </a:r>
                <a:r>
                  <a:rPr lang="en-US" altLang="zh-CN" b="1" dirty="0">
                    <a:solidFill>
                      <a:schemeClr val="accent2">
                        <a:lumMod val="75000"/>
                        <a:lumOff val="25000"/>
                      </a:schemeClr>
                    </a:solidFill>
                  </a:rPr>
                  <a:t>Demographic Parity</a:t>
                </a:r>
                <a:r>
                  <a:rPr lang="zh-CN" altLang="en-US" b="1" dirty="0">
                    <a:solidFill>
                      <a:schemeClr val="accent2">
                        <a:lumMod val="75000"/>
                        <a:lumOff val="25000"/>
                      </a:schemeClr>
                    </a:solidFill>
                  </a:rPr>
                  <a:t>）</a:t>
                </a:r>
                <a:endParaRPr lang="en-US" altLang="zh-CN" b="1" dirty="0">
                  <a:solidFill>
                    <a:schemeClr val="accent2">
                      <a:lumMod val="75000"/>
                      <a:lumOff val="25000"/>
                    </a:schemeClr>
                  </a:solidFill>
                </a:endParaRPr>
              </a:p>
              <a:p>
                <a:pPr marL="0" indent="0">
                  <a:buFont typeface="Wingdings" panose="05000000000000000000" pitchFamily="2" charset="2"/>
                  <a:buNone/>
                </a:pPr>
                <a:r>
                  <a:rPr lang="zh-CN" altLang="en-US" sz="2400" dirty="0">
                    <a:solidFill>
                      <a:schemeClr val="tx1"/>
                    </a:solidFill>
                  </a:rPr>
                  <a:t>对于受保护的属性 </a:t>
                </a:r>
                <a14:m>
                  <m:oMath xmlns:m="http://schemas.openxmlformats.org/officeDocument/2006/math">
                    <m:r>
                      <a:rPr lang="en-US" altLang="zh-CN" sz="2400" i="1" dirty="0" smtClean="0">
                        <a:solidFill>
                          <a:schemeClr val="tx1"/>
                        </a:solidFill>
                        <a:latin typeface="Cambria Math" panose="02040503050406030204" pitchFamily="18" charset="0"/>
                      </a:rPr>
                      <m:t>𝑝</m:t>
                    </m:r>
                  </m:oMath>
                </a14:m>
                <a:r>
                  <a:rPr lang="zh-CN" altLang="en-US" sz="2400" dirty="0">
                    <a:solidFill>
                      <a:schemeClr val="tx1"/>
                    </a:solidFill>
                  </a:rPr>
                  <a:t>（如种族、性别等），一个公平的算法应满足预测值 </a:t>
                </a:r>
                <a14:m>
                  <m:oMath xmlns:m="http://schemas.openxmlformats.org/officeDocument/2006/math">
                    <m:r>
                      <a:rPr lang="en-US" altLang="zh-CN" sz="2400" i="1" dirty="0" smtClean="0">
                        <a:solidFill>
                          <a:schemeClr val="tx1"/>
                        </a:solidFill>
                        <a:latin typeface="Cambria Math" panose="02040503050406030204" pitchFamily="18" charset="0"/>
                      </a:rPr>
                      <m:t>𝑦</m:t>
                    </m:r>
                  </m:oMath>
                </a14:m>
                <a:r>
                  <a:rPr lang="en-US" altLang="zh-CN" sz="2400" dirty="0">
                    <a:solidFill>
                      <a:schemeClr val="tx1"/>
                    </a:solidFill>
                  </a:rPr>
                  <a:t> </a:t>
                </a:r>
                <a:r>
                  <a:rPr lang="zh-CN" altLang="en-US" sz="2400" dirty="0">
                    <a:solidFill>
                      <a:schemeClr val="tx1"/>
                    </a:solidFill>
                  </a:rPr>
                  <a:t>与属性 </a:t>
                </a:r>
                <a14:m>
                  <m:oMath xmlns:m="http://schemas.openxmlformats.org/officeDocument/2006/math">
                    <m:r>
                      <a:rPr lang="en-US" altLang="zh-CN" sz="2400" i="1" dirty="0" smtClean="0">
                        <a:solidFill>
                          <a:schemeClr val="tx1"/>
                        </a:solidFill>
                        <a:latin typeface="Cambria Math" panose="02040503050406030204" pitchFamily="18" charset="0"/>
                      </a:rPr>
                      <m:t>𝑝</m:t>
                    </m:r>
                  </m:oMath>
                </a14:m>
                <a:r>
                  <a:rPr lang="en-US" altLang="zh-CN" sz="2400" dirty="0">
                    <a:solidFill>
                      <a:schemeClr val="tx1"/>
                    </a:solidFill>
                  </a:rPr>
                  <a:t> </a:t>
                </a:r>
                <a:r>
                  <a:rPr lang="zh-CN" altLang="en-US" sz="2400" dirty="0">
                    <a:solidFill>
                      <a:schemeClr val="tx1"/>
                    </a:solidFill>
                  </a:rPr>
                  <a:t>无关：</a:t>
                </a:r>
                <a:endParaRPr lang="en-US" altLang="zh-CN" sz="2400" dirty="0">
                  <a:solidFill>
                    <a:schemeClr val="tx1"/>
                  </a:solidFill>
                </a:endParaRPr>
              </a:p>
              <a:p>
                <a:pPr marL="0" indent="0">
                  <a:buFont typeface="Wingdings" panose="05000000000000000000" pitchFamily="2" charset="2"/>
                  <a:buNone/>
                </a:pPr>
                <a14:m>
                  <m:oMathPara xmlns:m="http://schemas.openxmlformats.org/officeDocument/2006/math">
                    <m:oMathParaPr>
                      <m:jc m:val="centerGroup"/>
                    </m:oMathParaPr>
                    <m:oMath xmlns:m="http://schemas.openxmlformats.org/officeDocument/2006/math">
                      <m:r>
                        <m:rPr>
                          <m:sty m:val="p"/>
                        </m:rPr>
                        <a:rPr lang="en-US" altLang="zh-CN" sz="2400" i="1" dirty="0" smtClean="0">
                          <a:solidFill>
                            <a:schemeClr val="tx1"/>
                          </a:solidFill>
                          <a:latin typeface="Cambria Math" panose="02040503050406030204" pitchFamily="18" charset="0"/>
                        </a:rPr>
                        <m:t>Pr</m:t>
                      </m:r>
                      <m:r>
                        <a:rPr lang="en-US" altLang="zh-CN" sz="2400" i="1" dirty="0" smtClean="0">
                          <a:solidFill>
                            <a:schemeClr val="tx1"/>
                          </a:solidFill>
                          <a:latin typeface="Cambria Math" panose="02040503050406030204" pitchFamily="18" charset="0"/>
                        </a:rPr>
                        <m:t>⁡(</m:t>
                      </m:r>
                      <m:r>
                        <a:rPr lang="en-US" altLang="zh-CN" sz="2400" i="1" dirty="0" err="1" smtClean="0">
                          <a:solidFill>
                            <a:schemeClr val="tx1"/>
                          </a:solidFill>
                          <a:latin typeface="Cambria Math" panose="02040503050406030204" pitchFamily="18" charset="0"/>
                        </a:rPr>
                        <m:t>𝑦</m:t>
                      </m:r>
                      <m:r>
                        <a:rPr lang="en-US" altLang="zh-CN" sz="2400" i="1" dirty="0" err="1" smtClean="0">
                          <a:solidFill>
                            <a:schemeClr val="tx1"/>
                          </a:solidFill>
                          <a:latin typeface="Cambria Math" panose="02040503050406030204" pitchFamily="18" charset="0"/>
                        </a:rPr>
                        <m:t>|</m:t>
                      </m:r>
                      <m:r>
                        <a:rPr lang="en-US" altLang="zh-CN" sz="2400" i="1" dirty="0" err="1" smtClean="0">
                          <a:solidFill>
                            <a:schemeClr val="tx1"/>
                          </a:solidFill>
                          <a:latin typeface="Cambria Math" panose="02040503050406030204" pitchFamily="18" charset="0"/>
                        </a:rPr>
                        <m:t>𝑝</m:t>
                      </m:r>
                      <m:r>
                        <a:rPr lang="en-US" altLang="zh-CN" sz="2400" i="1" dirty="0" smtClean="0">
                          <a:solidFill>
                            <a:schemeClr val="tx1"/>
                          </a:solidFill>
                          <a:latin typeface="Cambria Math" panose="02040503050406030204" pitchFamily="18" charset="0"/>
                        </a:rPr>
                        <m:t>) = </m:t>
                      </m:r>
                      <m:r>
                        <m:rPr>
                          <m:sty m:val="p"/>
                        </m:rPr>
                        <a:rPr lang="en-US" altLang="zh-CN" sz="2400" i="1" dirty="0" err="1" smtClean="0">
                          <a:solidFill>
                            <a:schemeClr val="tx1"/>
                          </a:solidFill>
                          <a:latin typeface="Cambria Math" panose="02040503050406030204" pitchFamily="18" charset="0"/>
                        </a:rPr>
                        <m:t>Pr</m:t>
                      </m:r>
                      <m:r>
                        <a:rPr lang="en-US" altLang="zh-CN" sz="2400" i="1" dirty="0" smtClean="0">
                          <a:solidFill>
                            <a:schemeClr val="tx1"/>
                          </a:solidFill>
                          <a:latin typeface="Cambria Math" panose="02040503050406030204" pitchFamily="18" charset="0"/>
                        </a:rPr>
                        <m:t>⁡(</m:t>
                      </m:r>
                      <m:r>
                        <a:rPr lang="en-US" altLang="zh-CN" sz="2400" i="1" dirty="0" smtClean="0">
                          <a:solidFill>
                            <a:schemeClr val="tx1"/>
                          </a:solidFill>
                          <a:latin typeface="Cambria Math" panose="02040503050406030204" pitchFamily="18" charset="0"/>
                        </a:rPr>
                        <m:t>𝑦</m:t>
                      </m:r>
                      <m:r>
                        <a:rPr lang="en-US" altLang="zh-CN" sz="2400" i="1" dirty="0" smtClean="0">
                          <a:solidFill>
                            <a:schemeClr val="tx1"/>
                          </a:solidFill>
                          <a:latin typeface="Cambria Math" panose="02040503050406030204" pitchFamily="18" charset="0"/>
                        </a:rPr>
                        <m:t>)</m:t>
                      </m:r>
                    </m:oMath>
                  </m:oMathPara>
                </a14:m>
                <a:endParaRPr lang="en-US" altLang="zh-CN" sz="2400" dirty="0">
                  <a:solidFill>
                    <a:schemeClr val="tx1"/>
                  </a:solidFill>
                </a:endParaRPr>
              </a:p>
              <a:p>
                <a:pPr marL="0" indent="0">
                  <a:buFont typeface="Wingdings" panose="05000000000000000000" pitchFamily="2" charset="2"/>
                  <a:buNone/>
                </a:pPr>
                <a:r>
                  <a:rPr lang="zh-CN" altLang="en-US" sz="2400" dirty="0">
                    <a:solidFill>
                      <a:schemeClr val="tx1"/>
                    </a:solidFill>
                  </a:rPr>
                  <a:t>实际情况中 </a:t>
                </a:r>
                <a14:m>
                  <m:oMath xmlns:m="http://schemas.openxmlformats.org/officeDocument/2006/math">
                    <m:r>
                      <a:rPr lang="en-US" altLang="zh-CN" sz="2400" i="1" dirty="0" smtClean="0">
                        <a:solidFill>
                          <a:schemeClr val="tx1"/>
                        </a:solidFill>
                        <a:latin typeface="Cambria Math" panose="02040503050406030204" pitchFamily="18" charset="0"/>
                      </a:rPr>
                      <m:t>𝑝</m:t>
                    </m:r>
                  </m:oMath>
                </a14:m>
                <a:r>
                  <a:rPr lang="en-US" altLang="zh-CN" sz="2400" dirty="0">
                    <a:solidFill>
                      <a:schemeClr val="tx1"/>
                    </a:solidFill>
                  </a:rPr>
                  <a:t> </a:t>
                </a:r>
                <a:r>
                  <a:rPr lang="zh-CN" altLang="en-US" sz="2400" dirty="0">
                    <a:solidFill>
                      <a:schemeClr val="tx1"/>
                    </a:solidFill>
                  </a:rPr>
                  <a:t>往往不易定义。</a:t>
                </a:r>
                <a:endParaRPr lang="en-US" altLang="zh-CN" sz="2400" dirty="0">
                  <a:solidFill>
                    <a:schemeClr val="tx1"/>
                  </a:solidFill>
                </a:endParaRPr>
              </a:p>
            </p:txBody>
          </p:sp>
        </mc:Choice>
        <mc:Fallback xmlns="">
          <p:sp>
            <p:nvSpPr>
              <p:cNvPr id="11" name="Text Placeholder 2">
                <a:extLst>
                  <a:ext uri="{FF2B5EF4-FFF2-40B4-BE49-F238E27FC236}">
                    <a16:creationId xmlns:a16="http://schemas.microsoft.com/office/drawing/2014/main" id="{59AF263E-3EE4-41A8-8B0E-5748332E48B1}"/>
                  </a:ext>
                </a:extLst>
              </p:cNvPr>
              <p:cNvSpPr txBox="1">
                <a:spLocks noRot="1" noChangeAspect="1" noMove="1" noResize="1" noEditPoints="1" noAdjustHandles="1" noChangeArrowheads="1" noChangeShapeType="1" noTextEdit="1"/>
              </p:cNvSpPr>
              <p:nvPr/>
            </p:nvSpPr>
            <p:spPr>
              <a:xfrm>
                <a:off x="5133522" y="4264667"/>
                <a:ext cx="6593922" cy="2055947"/>
              </a:xfrm>
              <a:prstGeom prst="rect">
                <a:avLst/>
              </a:prstGeom>
              <a:blipFill>
                <a:blip r:embed="rId5"/>
                <a:stretch>
                  <a:fillRect l="-3235" t="-5638" b="-8012"/>
                </a:stretch>
              </a:blipFill>
            </p:spPr>
            <p:txBody>
              <a:bodyPr/>
              <a:lstStyle/>
              <a:p>
                <a:r>
                  <a:rPr lang="en-US">
                    <a:noFill/>
                  </a:rPr>
                  <a:t> </a:t>
                </a:r>
              </a:p>
            </p:txBody>
          </p:sp>
        </mc:Fallback>
      </mc:AlternateContent>
    </p:spTree>
    <p:extLst>
      <p:ext uri="{BB962C8B-B14F-4D97-AF65-F5344CB8AC3E}">
        <p14:creationId xmlns:p14="http://schemas.microsoft.com/office/powerpoint/2010/main" val="29104120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75CE1-F8D9-402F-85A0-D32161514BE7}"/>
              </a:ext>
            </a:extLst>
          </p:cNvPr>
          <p:cNvSpPr>
            <a:spLocks noGrp="1"/>
          </p:cNvSpPr>
          <p:nvPr>
            <p:ph type="title"/>
          </p:nvPr>
        </p:nvSpPr>
        <p:spPr/>
        <p:txBody>
          <a:bodyPr/>
          <a:lstStyle/>
          <a:p>
            <a:r>
              <a:rPr lang="zh-CN" altLang="en-US" dirty="0"/>
              <a:t>无偏见的中间表示 </a:t>
            </a:r>
            <a:r>
              <a:rPr lang="en-US" altLang="zh-CN" dirty="0"/>
              <a:t>(fair representation)</a:t>
            </a:r>
            <a:endParaRPr lang="en-US" dirty="0"/>
          </a:p>
        </p:txBody>
      </p:sp>
      <p:sp>
        <p:nvSpPr>
          <p:cNvPr id="3" name="Text Placeholder 2">
            <a:extLst>
              <a:ext uri="{FF2B5EF4-FFF2-40B4-BE49-F238E27FC236}">
                <a16:creationId xmlns:a16="http://schemas.microsoft.com/office/drawing/2014/main" id="{D9589F3D-5C4B-48CC-8DCF-54CE7D7980C3}"/>
              </a:ext>
            </a:extLst>
          </p:cNvPr>
          <p:cNvSpPr>
            <a:spLocks noGrp="1"/>
          </p:cNvSpPr>
          <p:nvPr>
            <p:ph type="body" sz="quarter" idx="10"/>
          </p:nvPr>
        </p:nvSpPr>
        <p:spPr>
          <a:xfrm>
            <a:off x="584200" y="1435497"/>
            <a:ext cx="11018520" cy="861774"/>
          </a:xfrm>
        </p:spPr>
        <p:txBody>
          <a:bodyPr/>
          <a:lstStyle/>
          <a:p>
            <a:r>
              <a:rPr lang="zh-CN" altLang="en-US" dirty="0"/>
              <a:t>通过对抗学习 </a:t>
            </a:r>
            <a:r>
              <a:rPr lang="en-US" altLang="zh-CN" dirty="0"/>
              <a:t>(adversarial learning) </a:t>
            </a:r>
            <a:r>
              <a:rPr lang="zh-CN" altLang="en-US" dirty="0"/>
              <a:t>生成一个无偏见的中间表示，使第三方无法从中间表示中预测出敏感性质。 </a:t>
            </a:r>
            <a:r>
              <a:rPr lang="en-US" dirty="0"/>
              <a:t>[Madras ICML2018]</a:t>
            </a:r>
          </a:p>
        </p:txBody>
      </p:sp>
      <p:pic>
        <p:nvPicPr>
          <p:cNvPr id="6" name="Picture 5">
            <a:extLst>
              <a:ext uri="{FF2B5EF4-FFF2-40B4-BE49-F238E27FC236}">
                <a16:creationId xmlns:a16="http://schemas.microsoft.com/office/drawing/2014/main" id="{3B85DB2D-5455-45FF-B635-961EC2955B51}"/>
              </a:ext>
            </a:extLst>
          </p:cNvPr>
          <p:cNvPicPr>
            <a:picLocks noChangeAspect="1"/>
          </p:cNvPicPr>
          <p:nvPr/>
        </p:nvPicPr>
        <p:blipFill rotWithShape="1">
          <a:blip r:embed="rId3"/>
          <a:srcRect b="34250"/>
          <a:stretch/>
        </p:blipFill>
        <p:spPr>
          <a:xfrm>
            <a:off x="134967" y="2959265"/>
            <a:ext cx="5958183" cy="3322573"/>
          </a:xfrm>
          <a:prstGeom prst="rect">
            <a:avLst/>
          </a:prstGeom>
        </p:spPr>
      </p:pic>
      <p:pic>
        <p:nvPicPr>
          <p:cNvPr id="7" name="Picture 6">
            <a:extLst>
              <a:ext uri="{FF2B5EF4-FFF2-40B4-BE49-F238E27FC236}">
                <a16:creationId xmlns:a16="http://schemas.microsoft.com/office/drawing/2014/main" id="{85003DF2-D0B3-4BCC-AE2F-EC7655A93270}"/>
              </a:ext>
            </a:extLst>
          </p:cNvPr>
          <p:cNvPicPr>
            <a:picLocks noChangeAspect="1"/>
          </p:cNvPicPr>
          <p:nvPr/>
        </p:nvPicPr>
        <p:blipFill>
          <a:blip r:embed="rId4"/>
          <a:stretch>
            <a:fillRect/>
          </a:stretch>
        </p:blipFill>
        <p:spPr>
          <a:xfrm>
            <a:off x="6204247" y="3185565"/>
            <a:ext cx="5506720" cy="2425579"/>
          </a:xfrm>
          <a:prstGeom prst="rect">
            <a:avLst/>
          </a:prstGeom>
        </p:spPr>
      </p:pic>
      <p:sp>
        <p:nvSpPr>
          <p:cNvPr id="8" name="Rectangle 7">
            <a:extLst>
              <a:ext uri="{FF2B5EF4-FFF2-40B4-BE49-F238E27FC236}">
                <a16:creationId xmlns:a16="http://schemas.microsoft.com/office/drawing/2014/main" id="{AF1FF490-EAB9-452C-AB4D-50E719677987}"/>
              </a:ext>
            </a:extLst>
          </p:cNvPr>
          <p:cNvSpPr/>
          <p:nvPr/>
        </p:nvSpPr>
        <p:spPr>
          <a:xfrm>
            <a:off x="10393570" y="81702"/>
            <a:ext cx="1702709" cy="338554"/>
          </a:xfrm>
          <a:prstGeom prst="rect">
            <a:avLst/>
          </a:prstGeom>
        </p:spPr>
        <p:txBody>
          <a:bodyPr wrap="none">
            <a:spAutoFit/>
          </a:bodyPr>
          <a:lstStyle/>
          <a:p>
            <a:pPr algn="r"/>
            <a:r>
              <a:rPr lang="zh-CN" altLang="en-US" sz="1600" dirty="0">
                <a:solidFill>
                  <a:schemeClr val="bg2">
                    <a:lumMod val="50000"/>
                  </a:schemeClr>
                </a:solidFill>
              </a:rPr>
              <a:t>伦理</a:t>
            </a:r>
            <a:r>
              <a:rPr lang="en-US" altLang="zh-CN" sz="1600" dirty="0">
                <a:solidFill>
                  <a:schemeClr val="bg2">
                    <a:lumMod val="50000"/>
                  </a:schemeClr>
                </a:solidFill>
              </a:rPr>
              <a:t>-</a:t>
            </a:r>
            <a:r>
              <a:rPr lang="zh-CN" altLang="en-US" sz="1600" dirty="0">
                <a:solidFill>
                  <a:schemeClr val="bg2">
                    <a:lumMod val="50000"/>
                  </a:schemeClr>
                </a:solidFill>
              </a:rPr>
              <a:t>算法公平性</a:t>
            </a:r>
            <a:endParaRPr lang="en-US" sz="1600" dirty="0">
              <a:solidFill>
                <a:schemeClr val="bg2">
                  <a:lumMod val="50000"/>
                </a:schemeClr>
              </a:solidFill>
            </a:endParaRPr>
          </a:p>
        </p:txBody>
      </p:sp>
      <p:sp>
        <p:nvSpPr>
          <p:cNvPr id="5" name="Text Placeholder 2">
            <a:extLst>
              <a:ext uri="{FF2B5EF4-FFF2-40B4-BE49-F238E27FC236}">
                <a16:creationId xmlns:a16="http://schemas.microsoft.com/office/drawing/2014/main" id="{9419CF6F-7E04-4FB2-BC2E-D04B9703E4F5}"/>
              </a:ext>
            </a:extLst>
          </p:cNvPr>
          <p:cNvSpPr txBox="1">
            <a:spLocks/>
          </p:cNvSpPr>
          <p:nvPr/>
        </p:nvSpPr>
        <p:spPr>
          <a:xfrm>
            <a:off x="2273179" y="6099836"/>
            <a:ext cx="1803163"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zh-CN" altLang="en-US" sz="2400" dirty="0">
                <a:solidFill>
                  <a:schemeClr val="accent2">
                    <a:lumMod val="75000"/>
                    <a:lumOff val="25000"/>
                  </a:schemeClr>
                </a:solidFill>
              </a:rPr>
              <a:t>原始数据</a:t>
            </a:r>
            <a:endParaRPr lang="en-US" sz="2400" dirty="0">
              <a:solidFill>
                <a:schemeClr val="accent2">
                  <a:lumMod val="75000"/>
                  <a:lumOff val="25000"/>
                </a:schemeClr>
              </a:solidFill>
            </a:endParaRPr>
          </a:p>
        </p:txBody>
      </p:sp>
      <p:sp>
        <p:nvSpPr>
          <p:cNvPr id="11" name="Text Placeholder 2">
            <a:extLst>
              <a:ext uri="{FF2B5EF4-FFF2-40B4-BE49-F238E27FC236}">
                <a16:creationId xmlns:a16="http://schemas.microsoft.com/office/drawing/2014/main" id="{0F167030-93EC-4BFB-9F5C-B6CDA593EC17}"/>
              </a:ext>
            </a:extLst>
          </p:cNvPr>
          <p:cNvSpPr txBox="1">
            <a:spLocks/>
          </p:cNvSpPr>
          <p:nvPr/>
        </p:nvSpPr>
        <p:spPr>
          <a:xfrm>
            <a:off x="456011" y="4514047"/>
            <a:ext cx="1803163"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zh-CN" altLang="en-US" sz="2400" dirty="0">
                <a:solidFill>
                  <a:schemeClr val="accent2">
                    <a:lumMod val="75000"/>
                    <a:lumOff val="25000"/>
                  </a:schemeClr>
                </a:solidFill>
              </a:rPr>
              <a:t>编码器</a:t>
            </a:r>
            <a:endParaRPr lang="en-US" sz="2400" dirty="0">
              <a:solidFill>
                <a:schemeClr val="accent2">
                  <a:lumMod val="75000"/>
                  <a:lumOff val="25000"/>
                </a:schemeClr>
              </a:solidFill>
            </a:endParaRPr>
          </a:p>
        </p:txBody>
      </p:sp>
      <p:sp>
        <p:nvSpPr>
          <p:cNvPr id="13" name="Text Placeholder 2">
            <a:extLst>
              <a:ext uri="{FF2B5EF4-FFF2-40B4-BE49-F238E27FC236}">
                <a16:creationId xmlns:a16="http://schemas.microsoft.com/office/drawing/2014/main" id="{1A1306F7-8008-467E-A56A-1F00577780FE}"/>
              </a:ext>
            </a:extLst>
          </p:cNvPr>
          <p:cNvSpPr txBox="1">
            <a:spLocks/>
          </p:cNvSpPr>
          <p:nvPr/>
        </p:nvSpPr>
        <p:spPr>
          <a:xfrm>
            <a:off x="2195384" y="2781392"/>
            <a:ext cx="1803163"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zh-CN" altLang="en-US" sz="2400" dirty="0">
                <a:solidFill>
                  <a:schemeClr val="accent2">
                    <a:lumMod val="75000"/>
                    <a:lumOff val="25000"/>
                  </a:schemeClr>
                </a:solidFill>
              </a:rPr>
              <a:t>中间表示</a:t>
            </a:r>
            <a:r>
              <a:rPr lang="en-US" altLang="zh-CN" sz="2400" dirty="0">
                <a:solidFill>
                  <a:schemeClr val="accent2">
                    <a:lumMod val="75000"/>
                    <a:lumOff val="25000"/>
                  </a:schemeClr>
                </a:solidFill>
              </a:rPr>
              <a:t>Z</a:t>
            </a:r>
            <a:endParaRPr lang="en-US" sz="2400" dirty="0">
              <a:solidFill>
                <a:schemeClr val="accent2">
                  <a:lumMod val="75000"/>
                  <a:lumOff val="25000"/>
                </a:schemeClr>
              </a:solidFill>
            </a:endParaRPr>
          </a:p>
        </p:txBody>
      </p:sp>
      <p:sp>
        <p:nvSpPr>
          <p:cNvPr id="15" name="Text Placeholder 2">
            <a:extLst>
              <a:ext uri="{FF2B5EF4-FFF2-40B4-BE49-F238E27FC236}">
                <a16:creationId xmlns:a16="http://schemas.microsoft.com/office/drawing/2014/main" id="{9198EE8E-CF5F-4F43-AC88-4C526B035182}"/>
              </a:ext>
            </a:extLst>
          </p:cNvPr>
          <p:cNvSpPr txBox="1">
            <a:spLocks/>
          </p:cNvSpPr>
          <p:nvPr/>
        </p:nvSpPr>
        <p:spPr>
          <a:xfrm>
            <a:off x="4264349" y="2500997"/>
            <a:ext cx="2914116"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zh-CN" altLang="en-US" sz="2400" dirty="0">
                <a:solidFill>
                  <a:schemeClr val="accent2">
                    <a:lumMod val="75000"/>
                    <a:lumOff val="25000"/>
                  </a:schemeClr>
                </a:solidFill>
              </a:rPr>
              <a:t>对抗方</a:t>
            </a:r>
            <a:r>
              <a:rPr lang="en-US" altLang="zh-CN" sz="2400" dirty="0">
                <a:solidFill>
                  <a:schemeClr val="accent2">
                    <a:lumMod val="75000"/>
                    <a:lumOff val="25000"/>
                  </a:schemeClr>
                </a:solidFill>
              </a:rPr>
              <a:t>h</a:t>
            </a:r>
            <a:r>
              <a:rPr lang="zh-CN" altLang="en-US" sz="2400" dirty="0">
                <a:solidFill>
                  <a:schemeClr val="accent2">
                    <a:lumMod val="75000"/>
                    <a:lumOff val="25000"/>
                  </a:schemeClr>
                </a:solidFill>
              </a:rPr>
              <a:t>尝试基于中间表示</a:t>
            </a:r>
            <a:r>
              <a:rPr lang="en-US" altLang="zh-CN" sz="2400" dirty="0">
                <a:solidFill>
                  <a:schemeClr val="accent2">
                    <a:lumMod val="75000"/>
                    <a:lumOff val="25000"/>
                  </a:schemeClr>
                </a:solidFill>
              </a:rPr>
              <a:t>Z</a:t>
            </a:r>
            <a:r>
              <a:rPr lang="zh-CN" altLang="en-US" sz="2400" dirty="0">
                <a:solidFill>
                  <a:schemeClr val="accent2">
                    <a:lumMod val="75000"/>
                    <a:lumOff val="25000"/>
                  </a:schemeClr>
                </a:solidFill>
              </a:rPr>
              <a:t>预测敏感性质</a:t>
            </a:r>
            <a:r>
              <a:rPr lang="en-US" altLang="zh-CN" sz="2400" dirty="0">
                <a:solidFill>
                  <a:schemeClr val="accent2">
                    <a:lumMod val="75000"/>
                    <a:lumOff val="25000"/>
                  </a:schemeClr>
                </a:solidFill>
              </a:rPr>
              <a:t>A</a:t>
            </a:r>
            <a:endParaRPr lang="en-US" sz="2400" dirty="0">
              <a:solidFill>
                <a:schemeClr val="accent2">
                  <a:lumMod val="75000"/>
                  <a:lumOff val="25000"/>
                </a:schemeClr>
              </a:solidFill>
            </a:endParaRPr>
          </a:p>
        </p:txBody>
      </p:sp>
      <p:sp>
        <p:nvSpPr>
          <p:cNvPr id="17" name="Text Placeholder 2">
            <a:extLst>
              <a:ext uri="{FF2B5EF4-FFF2-40B4-BE49-F238E27FC236}">
                <a16:creationId xmlns:a16="http://schemas.microsoft.com/office/drawing/2014/main" id="{30F482CD-2D47-42BC-BFC4-2DC9A98218EE}"/>
              </a:ext>
            </a:extLst>
          </p:cNvPr>
          <p:cNvSpPr txBox="1">
            <a:spLocks/>
          </p:cNvSpPr>
          <p:nvPr/>
        </p:nvSpPr>
        <p:spPr>
          <a:xfrm>
            <a:off x="6739973" y="5547557"/>
            <a:ext cx="4435268" cy="110799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zh-CN" altLang="en-US" sz="2400" dirty="0">
                <a:solidFill>
                  <a:schemeClr val="accent2">
                    <a:lumMod val="75000"/>
                    <a:lumOff val="25000"/>
                  </a:schemeClr>
                </a:solidFill>
              </a:rPr>
              <a:t>训练目标：使对抗方难以从中间表示</a:t>
            </a:r>
            <a:r>
              <a:rPr lang="en-US" altLang="zh-CN" sz="2400" dirty="0">
                <a:solidFill>
                  <a:schemeClr val="accent2">
                    <a:lumMod val="75000"/>
                    <a:lumOff val="25000"/>
                  </a:schemeClr>
                </a:solidFill>
              </a:rPr>
              <a:t>Z</a:t>
            </a:r>
            <a:r>
              <a:rPr lang="zh-CN" altLang="en-US" sz="2400" dirty="0">
                <a:solidFill>
                  <a:schemeClr val="accent2">
                    <a:lumMod val="75000"/>
                    <a:lumOff val="25000"/>
                  </a:schemeClr>
                </a:solidFill>
              </a:rPr>
              <a:t>中预测出敏感性质</a:t>
            </a:r>
            <a:r>
              <a:rPr lang="en-US" altLang="zh-CN" sz="2400" dirty="0">
                <a:solidFill>
                  <a:schemeClr val="accent2">
                    <a:lumMod val="75000"/>
                    <a:lumOff val="25000"/>
                  </a:schemeClr>
                </a:solidFill>
              </a:rPr>
              <a:t>A</a:t>
            </a:r>
            <a:r>
              <a:rPr lang="zh-CN" altLang="en-US" sz="2400" dirty="0">
                <a:solidFill>
                  <a:schemeClr val="accent2">
                    <a:lumMod val="75000"/>
                    <a:lumOff val="25000"/>
                  </a:schemeClr>
                </a:solidFill>
              </a:rPr>
              <a:t>，同时优化中间表示的效果</a:t>
            </a:r>
            <a:endParaRPr lang="en-US" sz="2400" dirty="0">
              <a:solidFill>
                <a:schemeClr val="accent2">
                  <a:lumMod val="75000"/>
                  <a:lumOff val="25000"/>
                </a:schemeClr>
              </a:solidFill>
            </a:endParaRPr>
          </a:p>
        </p:txBody>
      </p:sp>
    </p:spTree>
    <p:extLst>
      <p:ext uri="{BB962C8B-B14F-4D97-AF65-F5344CB8AC3E}">
        <p14:creationId xmlns:p14="http://schemas.microsoft.com/office/powerpoint/2010/main" val="232643683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136C90-8611-4B9D-950C-8773ABE12F22}"/>
              </a:ext>
            </a:extLst>
          </p:cNvPr>
          <p:cNvSpPr>
            <a:spLocks noGrp="1"/>
          </p:cNvSpPr>
          <p:nvPr>
            <p:ph type="title"/>
          </p:nvPr>
        </p:nvSpPr>
        <p:spPr/>
        <p:txBody>
          <a:bodyPr/>
          <a:lstStyle/>
          <a:p>
            <a:r>
              <a:rPr lang="zh-CN" altLang="en-US" dirty="0"/>
              <a:t>关注的安全相关性质</a:t>
            </a:r>
            <a:endParaRPr lang="en-US" dirty="0"/>
          </a:p>
        </p:txBody>
      </p:sp>
      <p:sp>
        <p:nvSpPr>
          <p:cNvPr id="5" name="Text Placeholder 4">
            <a:extLst>
              <a:ext uri="{FF2B5EF4-FFF2-40B4-BE49-F238E27FC236}">
                <a16:creationId xmlns:a16="http://schemas.microsoft.com/office/drawing/2014/main" id="{6A28FCC3-01B0-492F-B5CF-498349FAAD13}"/>
              </a:ext>
            </a:extLst>
          </p:cNvPr>
          <p:cNvSpPr>
            <a:spLocks noGrp="1"/>
          </p:cNvSpPr>
          <p:nvPr>
            <p:ph type="body" sz="quarter" idx="10"/>
          </p:nvPr>
        </p:nvSpPr>
        <p:spPr>
          <a:xfrm>
            <a:off x="584200" y="1435497"/>
            <a:ext cx="11018520" cy="4370427"/>
          </a:xfrm>
        </p:spPr>
        <p:txBody>
          <a:bodyPr/>
          <a:lstStyle/>
          <a:p>
            <a:pPr>
              <a:spcBef>
                <a:spcPts val="0"/>
              </a:spcBef>
              <a:spcAft>
                <a:spcPts val="1200"/>
              </a:spcAft>
            </a:pPr>
            <a:r>
              <a:rPr lang="zh-CN" altLang="en-US" b="1" dirty="0">
                <a:solidFill>
                  <a:schemeClr val="accent2">
                    <a:lumMod val="90000"/>
                    <a:lumOff val="10000"/>
                  </a:schemeClr>
                </a:solidFill>
              </a:rPr>
              <a:t>完整性 </a:t>
            </a:r>
            <a:r>
              <a:rPr lang="en-US" altLang="zh-CN" b="1" dirty="0">
                <a:solidFill>
                  <a:schemeClr val="accent2">
                    <a:lumMod val="90000"/>
                    <a:lumOff val="10000"/>
                  </a:schemeClr>
                </a:solidFill>
              </a:rPr>
              <a:t>(</a:t>
            </a:r>
            <a:r>
              <a:rPr lang="en-US" b="1" dirty="0">
                <a:solidFill>
                  <a:schemeClr val="accent2">
                    <a:lumMod val="90000"/>
                    <a:lumOff val="10000"/>
                  </a:schemeClr>
                </a:solidFill>
              </a:rPr>
              <a:t>Integrity):</a:t>
            </a:r>
            <a:r>
              <a:rPr lang="zh-CN" altLang="en-US" b="1" dirty="0">
                <a:solidFill>
                  <a:schemeClr val="accent2">
                    <a:lumMod val="90000"/>
                    <a:lumOff val="10000"/>
                  </a:schemeClr>
                </a:solidFill>
              </a:rPr>
              <a:t> </a:t>
            </a:r>
            <a:r>
              <a:rPr lang="zh-CN" altLang="en-US" dirty="0"/>
              <a:t>模型输出正确的、符合预期的结果</a:t>
            </a:r>
            <a:endParaRPr lang="en-US" dirty="0"/>
          </a:p>
          <a:p>
            <a:pPr lvl="1">
              <a:spcBef>
                <a:spcPts val="0"/>
              </a:spcBef>
              <a:spcAft>
                <a:spcPts val="1200"/>
              </a:spcAft>
            </a:pPr>
            <a:r>
              <a:rPr lang="zh-CN" altLang="en-US" dirty="0"/>
              <a:t>预测结果的鲁棒性 </a:t>
            </a:r>
            <a:r>
              <a:rPr lang="en-US" altLang="zh-CN" dirty="0"/>
              <a:t>(Robustness)</a:t>
            </a:r>
          </a:p>
          <a:p>
            <a:pPr lvl="1">
              <a:spcBef>
                <a:spcPts val="0"/>
              </a:spcBef>
              <a:spcAft>
                <a:spcPts val="1200"/>
              </a:spcAft>
            </a:pPr>
            <a:r>
              <a:rPr lang="zh-CN" altLang="en-US" dirty="0"/>
              <a:t>预测过程的可信性 </a:t>
            </a:r>
            <a:r>
              <a:rPr lang="en-US" altLang="zh-CN" dirty="0"/>
              <a:t>(Trustworthy)</a:t>
            </a:r>
            <a:endParaRPr lang="en-US" dirty="0"/>
          </a:p>
          <a:p>
            <a:pPr>
              <a:spcBef>
                <a:spcPts val="0"/>
              </a:spcBef>
              <a:spcAft>
                <a:spcPts val="1200"/>
              </a:spcAft>
            </a:pPr>
            <a:r>
              <a:rPr lang="zh-CN" altLang="en-US" b="1" dirty="0">
                <a:solidFill>
                  <a:schemeClr val="accent2">
                    <a:lumMod val="90000"/>
                    <a:lumOff val="10000"/>
                  </a:schemeClr>
                </a:solidFill>
              </a:rPr>
              <a:t>保密性 </a:t>
            </a:r>
            <a:r>
              <a:rPr lang="en-US" altLang="zh-CN" b="1" dirty="0">
                <a:solidFill>
                  <a:schemeClr val="accent2">
                    <a:lumMod val="90000"/>
                    <a:lumOff val="10000"/>
                  </a:schemeClr>
                </a:solidFill>
              </a:rPr>
              <a:t>(</a:t>
            </a:r>
            <a:r>
              <a:rPr lang="en-US" b="1" dirty="0">
                <a:solidFill>
                  <a:schemeClr val="accent2">
                    <a:lumMod val="90000"/>
                    <a:lumOff val="10000"/>
                  </a:schemeClr>
                </a:solidFill>
              </a:rPr>
              <a:t>Confidentiality): </a:t>
            </a:r>
            <a:r>
              <a:rPr lang="zh-CN" altLang="en-US" dirty="0"/>
              <a:t>训练数据、模型算法不被泄露</a:t>
            </a:r>
            <a:endParaRPr lang="en-US" dirty="0"/>
          </a:p>
          <a:p>
            <a:pPr lvl="1">
              <a:spcBef>
                <a:spcPts val="0"/>
              </a:spcBef>
              <a:spcAft>
                <a:spcPts val="1200"/>
              </a:spcAft>
            </a:pPr>
            <a:r>
              <a:rPr lang="zh-CN" altLang="en-US" dirty="0"/>
              <a:t>数据保密性 </a:t>
            </a:r>
            <a:r>
              <a:rPr lang="en-US" altLang="zh-CN" dirty="0"/>
              <a:t>(Data Confidentiality)</a:t>
            </a:r>
          </a:p>
          <a:p>
            <a:pPr lvl="1">
              <a:spcBef>
                <a:spcPts val="0"/>
              </a:spcBef>
              <a:spcAft>
                <a:spcPts val="1200"/>
              </a:spcAft>
            </a:pPr>
            <a:r>
              <a:rPr lang="zh-CN" altLang="en-US" dirty="0"/>
              <a:t>模型保密性 </a:t>
            </a:r>
            <a:r>
              <a:rPr lang="en-US" altLang="zh-CN" dirty="0"/>
              <a:t>(Model Confidentiality)</a:t>
            </a:r>
            <a:endParaRPr lang="en-US" dirty="0"/>
          </a:p>
          <a:p>
            <a:pPr>
              <a:spcBef>
                <a:spcPts val="0"/>
              </a:spcBef>
              <a:spcAft>
                <a:spcPts val="1200"/>
              </a:spcAft>
            </a:pPr>
            <a:r>
              <a:rPr lang="zh-CN" altLang="en-US" b="1" dirty="0">
                <a:solidFill>
                  <a:schemeClr val="accent2">
                    <a:lumMod val="90000"/>
                    <a:lumOff val="10000"/>
                  </a:schemeClr>
                </a:solidFill>
              </a:rPr>
              <a:t>伦理 </a:t>
            </a:r>
            <a:r>
              <a:rPr lang="en-US" altLang="zh-CN" b="1" dirty="0">
                <a:solidFill>
                  <a:schemeClr val="accent2">
                    <a:lumMod val="90000"/>
                    <a:lumOff val="10000"/>
                  </a:schemeClr>
                </a:solidFill>
              </a:rPr>
              <a:t>(</a:t>
            </a:r>
            <a:r>
              <a:rPr lang="en-US" b="1" dirty="0">
                <a:solidFill>
                  <a:schemeClr val="accent2">
                    <a:lumMod val="90000"/>
                    <a:lumOff val="10000"/>
                  </a:schemeClr>
                </a:solidFill>
              </a:rPr>
              <a:t>Ethics):</a:t>
            </a:r>
            <a:r>
              <a:rPr lang="zh-CN" altLang="en-US" b="1" dirty="0">
                <a:solidFill>
                  <a:schemeClr val="accent2">
                    <a:lumMod val="90000"/>
                    <a:lumOff val="10000"/>
                  </a:schemeClr>
                </a:solidFill>
              </a:rPr>
              <a:t> </a:t>
            </a:r>
            <a:r>
              <a:rPr lang="zh-CN" altLang="en-US" dirty="0"/>
              <a:t>应用和结果符合法律、道德、伦理</a:t>
            </a:r>
            <a:endParaRPr lang="en-US" dirty="0"/>
          </a:p>
          <a:p>
            <a:pPr lvl="1">
              <a:spcBef>
                <a:spcPts val="0"/>
              </a:spcBef>
              <a:spcAft>
                <a:spcPts val="1200"/>
              </a:spcAft>
            </a:pPr>
            <a:r>
              <a:rPr lang="en-US" altLang="zh-CN" dirty="0"/>
              <a:t>AI</a:t>
            </a:r>
            <a:r>
              <a:rPr lang="zh-CN" altLang="en-US" dirty="0"/>
              <a:t>算法的公平性 </a:t>
            </a:r>
            <a:r>
              <a:rPr lang="en-US" altLang="zh-CN" dirty="0"/>
              <a:t>(Fairness)</a:t>
            </a:r>
          </a:p>
          <a:p>
            <a:pPr lvl="1">
              <a:spcBef>
                <a:spcPts val="0"/>
              </a:spcBef>
              <a:spcAft>
                <a:spcPts val="1200"/>
              </a:spcAft>
            </a:pPr>
            <a:r>
              <a:rPr lang="en-US" dirty="0"/>
              <a:t>AI</a:t>
            </a:r>
            <a:r>
              <a:rPr lang="zh-CN" altLang="en-US" dirty="0"/>
              <a:t>算法的滥用 </a:t>
            </a:r>
            <a:r>
              <a:rPr lang="en-US" altLang="zh-CN" dirty="0"/>
              <a:t>(Misuse)</a:t>
            </a:r>
          </a:p>
        </p:txBody>
      </p:sp>
      <p:sp>
        <p:nvSpPr>
          <p:cNvPr id="6" name="Rectangle 5">
            <a:extLst>
              <a:ext uri="{FF2B5EF4-FFF2-40B4-BE49-F238E27FC236}">
                <a16:creationId xmlns:a16="http://schemas.microsoft.com/office/drawing/2014/main" id="{35AF4623-EFB1-4B0E-8C6B-F48D527F04FC}"/>
              </a:ext>
            </a:extLst>
          </p:cNvPr>
          <p:cNvSpPr/>
          <p:nvPr/>
        </p:nvSpPr>
        <p:spPr>
          <a:xfrm>
            <a:off x="11501244" y="81702"/>
            <a:ext cx="595035" cy="338554"/>
          </a:xfrm>
          <a:prstGeom prst="rect">
            <a:avLst/>
          </a:prstGeom>
        </p:spPr>
        <p:txBody>
          <a:bodyPr wrap="none">
            <a:spAutoFit/>
          </a:bodyPr>
          <a:lstStyle/>
          <a:p>
            <a:pPr algn="r"/>
            <a:r>
              <a:rPr lang="zh-CN" altLang="en-US" sz="1600" dirty="0">
                <a:solidFill>
                  <a:schemeClr val="bg2">
                    <a:lumMod val="50000"/>
                  </a:schemeClr>
                </a:solidFill>
              </a:rPr>
              <a:t>目录</a:t>
            </a:r>
            <a:endParaRPr lang="en-US" sz="1600" dirty="0">
              <a:solidFill>
                <a:schemeClr val="bg2">
                  <a:lumMod val="50000"/>
                </a:schemeClr>
              </a:solidFill>
            </a:endParaRPr>
          </a:p>
        </p:txBody>
      </p:sp>
    </p:spTree>
    <p:extLst>
      <p:ext uri="{BB962C8B-B14F-4D97-AF65-F5344CB8AC3E}">
        <p14:creationId xmlns:p14="http://schemas.microsoft.com/office/powerpoint/2010/main" val="286417476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0099C74-78A0-41E1-96F2-6CC19B2E5509}"/>
              </a:ext>
            </a:extLst>
          </p:cNvPr>
          <p:cNvPicPr>
            <a:picLocks noChangeAspect="1"/>
          </p:cNvPicPr>
          <p:nvPr/>
        </p:nvPicPr>
        <p:blipFill rotWithShape="1">
          <a:blip r:embed="rId3"/>
          <a:srcRect l="22207" t="4540" r="10863" b="48097"/>
          <a:stretch/>
        </p:blipFill>
        <p:spPr>
          <a:xfrm>
            <a:off x="216002" y="2206354"/>
            <a:ext cx="5850091" cy="3393579"/>
          </a:xfrm>
          <a:prstGeom prst="rect">
            <a:avLst/>
          </a:prstGeom>
        </p:spPr>
      </p:pic>
      <p:sp>
        <p:nvSpPr>
          <p:cNvPr id="2" name="Title 1">
            <a:extLst>
              <a:ext uri="{FF2B5EF4-FFF2-40B4-BE49-F238E27FC236}">
                <a16:creationId xmlns:a16="http://schemas.microsoft.com/office/drawing/2014/main" id="{05075CE1-F8D9-402F-85A0-D32161514BE7}"/>
              </a:ext>
            </a:extLst>
          </p:cNvPr>
          <p:cNvSpPr>
            <a:spLocks noGrp="1"/>
          </p:cNvSpPr>
          <p:nvPr>
            <p:ph type="title"/>
          </p:nvPr>
        </p:nvSpPr>
        <p:spPr/>
        <p:txBody>
          <a:bodyPr/>
          <a:lstStyle/>
          <a:p>
            <a:r>
              <a:rPr lang="zh-CN" altLang="en-US" dirty="0"/>
              <a:t>词向量中的刻板印象 </a:t>
            </a:r>
            <a:r>
              <a:rPr lang="en-US" altLang="zh-CN" dirty="0"/>
              <a:t>(stereotypes in word embedding)</a:t>
            </a:r>
            <a:endParaRPr lang="en-US" dirty="0"/>
          </a:p>
        </p:txBody>
      </p:sp>
      <p:sp>
        <p:nvSpPr>
          <p:cNvPr id="3" name="Text Placeholder 2">
            <a:extLst>
              <a:ext uri="{FF2B5EF4-FFF2-40B4-BE49-F238E27FC236}">
                <a16:creationId xmlns:a16="http://schemas.microsoft.com/office/drawing/2014/main" id="{D9589F3D-5C4B-48CC-8DCF-54CE7D7980C3}"/>
              </a:ext>
            </a:extLst>
          </p:cNvPr>
          <p:cNvSpPr>
            <a:spLocks noGrp="1"/>
          </p:cNvSpPr>
          <p:nvPr>
            <p:ph type="body" sz="quarter" idx="10"/>
          </p:nvPr>
        </p:nvSpPr>
        <p:spPr>
          <a:xfrm>
            <a:off x="584200" y="1162031"/>
            <a:ext cx="11018520" cy="861774"/>
          </a:xfrm>
        </p:spPr>
        <p:txBody>
          <a:bodyPr/>
          <a:lstStyle/>
          <a:p>
            <a:r>
              <a:rPr lang="en-US" dirty="0"/>
              <a:t>Word embedding: </a:t>
            </a:r>
            <a:r>
              <a:rPr lang="zh-CN" altLang="en-US" dirty="0"/>
              <a:t>基于大量语料库为词汇生成的语义向量，广泛应用于各种自然语言处理任务。</a:t>
            </a:r>
            <a:endParaRPr lang="en-US" dirty="0"/>
          </a:p>
        </p:txBody>
      </p:sp>
      <p:sp>
        <p:nvSpPr>
          <p:cNvPr id="4" name="Rectangle 3">
            <a:extLst>
              <a:ext uri="{FF2B5EF4-FFF2-40B4-BE49-F238E27FC236}">
                <a16:creationId xmlns:a16="http://schemas.microsoft.com/office/drawing/2014/main" id="{0041E474-B07A-47EE-9AB6-6EB7E75FE36A}"/>
              </a:ext>
            </a:extLst>
          </p:cNvPr>
          <p:cNvSpPr/>
          <p:nvPr/>
        </p:nvSpPr>
        <p:spPr>
          <a:xfrm>
            <a:off x="10393570" y="81702"/>
            <a:ext cx="1702709" cy="338554"/>
          </a:xfrm>
          <a:prstGeom prst="rect">
            <a:avLst/>
          </a:prstGeom>
        </p:spPr>
        <p:txBody>
          <a:bodyPr wrap="none">
            <a:spAutoFit/>
          </a:bodyPr>
          <a:lstStyle/>
          <a:p>
            <a:pPr algn="r"/>
            <a:r>
              <a:rPr lang="zh-CN" altLang="en-US" sz="1600" dirty="0">
                <a:solidFill>
                  <a:schemeClr val="bg2">
                    <a:lumMod val="50000"/>
                  </a:schemeClr>
                </a:solidFill>
              </a:rPr>
              <a:t>伦理</a:t>
            </a:r>
            <a:r>
              <a:rPr lang="en-US" altLang="zh-CN" sz="1600" dirty="0">
                <a:solidFill>
                  <a:schemeClr val="bg2">
                    <a:lumMod val="50000"/>
                  </a:schemeClr>
                </a:solidFill>
              </a:rPr>
              <a:t>-</a:t>
            </a:r>
            <a:r>
              <a:rPr lang="zh-CN" altLang="en-US" sz="1600" dirty="0">
                <a:solidFill>
                  <a:schemeClr val="bg2">
                    <a:lumMod val="50000"/>
                  </a:schemeClr>
                </a:solidFill>
              </a:rPr>
              <a:t>算法公平性</a:t>
            </a:r>
            <a:endParaRPr lang="en-US" sz="1600" dirty="0">
              <a:solidFill>
                <a:schemeClr val="bg2">
                  <a:lumMod val="50000"/>
                </a:schemeClr>
              </a:solidFill>
            </a:endParaRPr>
          </a:p>
        </p:txBody>
      </p:sp>
      <p:pic>
        <p:nvPicPr>
          <p:cNvPr id="8" name="Picture 7">
            <a:extLst>
              <a:ext uri="{FF2B5EF4-FFF2-40B4-BE49-F238E27FC236}">
                <a16:creationId xmlns:a16="http://schemas.microsoft.com/office/drawing/2014/main" id="{D1B5D5CF-ECD8-4B44-B777-061F33633106}"/>
              </a:ext>
            </a:extLst>
          </p:cNvPr>
          <p:cNvPicPr>
            <a:picLocks noChangeAspect="1"/>
          </p:cNvPicPr>
          <p:nvPr/>
        </p:nvPicPr>
        <p:blipFill rotWithShape="1">
          <a:blip r:embed="rId4"/>
          <a:srcRect t="1" r="67687" b="47502"/>
          <a:stretch/>
        </p:blipFill>
        <p:spPr>
          <a:xfrm>
            <a:off x="7084463" y="2398309"/>
            <a:ext cx="3375589" cy="2430065"/>
          </a:xfrm>
          <a:prstGeom prst="rect">
            <a:avLst/>
          </a:prstGeom>
        </p:spPr>
      </p:pic>
      <p:sp>
        <p:nvSpPr>
          <p:cNvPr id="9" name="Text Placeholder 2">
            <a:extLst>
              <a:ext uri="{FF2B5EF4-FFF2-40B4-BE49-F238E27FC236}">
                <a16:creationId xmlns:a16="http://schemas.microsoft.com/office/drawing/2014/main" id="{0327D3EC-70E9-4125-BE18-4993CFB12E2C}"/>
              </a:ext>
            </a:extLst>
          </p:cNvPr>
          <p:cNvSpPr txBox="1">
            <a:spLocks/>
          </p:cNvSpPr>
          <p:nvPr/>
        </p:nvSpPr>
        <p:spPr>
          <a:xfrm>
            <a:off x="6460620" y="5668302"/>
            <a:ext cx="4956561" cy="110799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zh-CN" altLang="en-US" sz="2400" dirty="0"/>
              <a:t>从海量文本中训练的词向量包含对性别的刻板印象 </a:t>
            </a:r>
            <a:r>
              <a:rPr lang="en-US" altLang="zh-CN" sz="2400" dirty="0"/>
              <a:t>[</a:t>
            </a:r>
            <a:r>
              <a:rPr lang="en-US" altLang="zh-CN" sz="2400" dirty="0" err="1"/>
              <a:t>Bolukbasi</a:t>
            </a:r>
            <a:r>
              <a:rPr lang="en-US" altLang="zh-CN" sz="2400" dirty="0"/>
              <a:t> NIPS2016] [</a:t>
            </a:r>
            <a:r>
              <a:rPr lang="en-US" altLang="zh-CN" sz="2400" dirty="0" err="1"/>
              <a:t>Caliskan</a:t>
            </a:r>
            <a:r>
              <a:rPr lang="en-US" altLang="zh-CN" sz="2400" dirty="0"/>
              <a:t> Science2017]</a:t>
            </a:r>
            <a:endParaRPr lang="en-US" sz="2400" dirty="0"/>
          </a:p>
        </p:txBody>
      </p:sp>
      <p:pic>
        <p:nvPicPr>
          <p:cNvPr id="11" name="Picture 10">
            <a:extLst>
              <a:ext uri="{FF2B5EF4-FFF2-40B4-BE49-F238E27FC236}">
                <a16:creationId xmlns:a16="http://schemas.microsoft.com/office/drawing/2014/main" id="{09AAB2DF-4846-48C5-A0C6-D543A9101C8F}"/>
              </a:ext>
            </a:extLst>
          </p:cNvPr>
          <p:cNvPicPr>
            <a:picLocks noChangeAspect="1"/>
          </p:cNvPicPr>
          <p:nvPr/>
        </p:nvPicPr>
        <p:blipFill>
          <a:blip r:embed="rId5"/>
          <a:stretch>
            <a:fillRect/>
          </a:stretch>
        </p:blipFill>
        <p:spPr>
          <a:xfrm>
            <a:off x="6125909" y="5030427"/>
            <a:ext cx="5852447" cy="385876"/>
          </a:xfrm>
          <a:prstGeom prst="rect">
            <a:avLst/>
          </a:prstGeom>
        </p:spPr>
      </p:pic>
      <p:sp>
        <p:nvSpPr>
          <p:cNvPr id="13" name="Text Placeholder 2">
            <a:extLst>
              <a:ext uri="{FF2B5EF4-FFF2-40B4-BE49-F238E27FC236}">
                <a16:creationId xmlns:a16="http://schemas.microsoft.com/office/drawing/2014/main" id="{61E4100D-B6C3-442A-8348-F56D6BEE7A07}"/>
              </a:ext>
            </a:extLst>
          </p:cNvPr>
          <p:cNvSpPr txBox="1">
            <a:spLocks/>
          </p:cNvSpPr>
          <p:nvPr/>
        </p:nvSpPr>
        <p:spPr>
          <a:xfrm>
            <a:off x="774819" y="5924677"/>
            <a:ext cx="4956561"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zh-CN" altLang="en-US" sz="2400" dirty="0"/>
              <a:t>词向量之间的空间关系能反映单词之间的语义对应关系。</a:t>
            </a:r>
            <a:r>
              <a:rPr lang="en-US" altLang="zh-CN" sz="2400" dirty="0"/>
              <a:t>[</a:t>
            </a:r>
            <a:r>
              <a:rPr lang="en-US" altLang="zh-CN" sz="2400" dirty="0" err="1"/>
              <a:t>Mikolov</a:t>
            </a:r>
            <a:r>
              <a:rPr lang="en-US" altLang="zh-CN" sz="2400" dirty="0"/>
              <a:t> 2013]</a:t>
            </a:r>
            <a:endParaRPr lang="en-US" sz="2400" dirty="0"/>
          </a:p>
        </p:txBody>
      </p:sp>
    </p:spTree>
    <p:extLst>
      <p:ext uri="{BB962C8B-B14F-4D97-AF65-F5344CB8AC3E}">
        <p14:creationId xmlns:p14="http://schemas.microsoft.com/office/powerpoint/2010/main" val="21337353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98CCD-8EDD-40A0-B925-A60E91578EC4}"/>
              </a:ext>
            </a:extLst>
          </p:cNvPr>
          <p:cNvSpPr>
            <a:spLocks noGrp="1"/>
          </p:cNvSpPr>
          <p:nvPr>
            <p:ph type="title"/>
          </p:nvPr>
        </p:nvSpPr>
        <p:spPr>
          <a:xfrm>
            <a:off x="588263" y="457200"/>
            <a:ext cx="11018520" cy="923330"/>
          </a:xfrm>
        </p:spPr>
        <p:txBody>
          <a:bodyPr/>
          <a:lstStyle/>
          <a:p>
            <a:r>
              <a:rPr lang="en-US" altLang="zh-CN" sz="2400" dirty="0">
                <a:solidFill>
                  <a:schemeClr val="accent2">
                    <a:lumMod val="75000"/>
                    <a:lumOff val="25000"/>
                  </a:schemeClr>
                </a:solidFill>
              </a:rPr>
              <a:t>[our work]</a:t>
            </a:r>
            <a:br>
              <a:rPr lang="en-US" altLang="zh-CN" dirty="0">
                <a:solidFill>
                  <a:schemeClr val="accent2">
                    <a:lumMod val="75000"/>
                    <a:lumOff val="25000"/>
                  </a:schemeClr>
                </a:solidFill>
              </a:rPr>
            </a:br>
            <a:r>
              <a:rPr lang="zh-CN" altLang="en-US" dirty="0"/>
              <a:t>迁移学习中的偏见遗传 </a:t>
            </a:r>
            <a:r>
              <a:rPr lang="en-US" altLang="zh-CN" dirty="0"/>
              <a:t>(bias inheritance)</a:t>
            </a:r>
            <a:endParaRPr lang="en-US" dirty="0"/>
          </a:p>
        </p:txBody>
      </p:sp>
      <p:sp>
        <p:nvSpPr>
          <p:cNvPr id="3" name="Text Placeholder 2">
            <a:extLst>
              <a:ext uri="{FF2B5EF4-FFF2-40B4-BE49-F238E27FC236}">
                <a16:creationId xmlns:a16="http://schemas.microsoft.com/office/drawing/2014/main" id="{5F1E595A-73AD-441E-AFC3-373C49F833BD}"/>
              </a:ext>
            </a:extLst>
          </p:cNvPr>
          <p:cNvSpPr>
            <a:spLocks noGrp="1"/>
          </p:cNvSpPr>
          <p:nvPr>
            <p:ph type="body" sz="quarter" idx="10"/>
          </p:nvPr>
        </p:nvSpPr>
        <p:spPr>
          <a:xfrm>
            <a:off x="584200" y="1435497"/>
            <a:ext cx="11018520" cy="430887"/>
          </a:xfrm>
        </p:spPr>
        <p:txBody>
          <a:bodyPr/>
          <a:lstStyle/>
          <a:p>
            <a:r>
              <a:rPr lang="en-US" dirty="0"/>
              <a:t>TODO</a:t>
            </a:r>
          </a:p>
        </p:txBody>
      </p:sp>
      <p:sp>
        <p:nvSpPr>
          <p:cNvPr id="4" name="Rectangle 3">
            <a:extLst>
              <a:ext uri="{FF2B5EF4-FFF2-40B4-BE49-F238E27FC236}">
                <a16:creationId xmlns:a16="http://schemas.microsoft.com/office/drawing/2014/main" id="{B5E910C1-2239-447B-A741-8089A9A58095}"/>
              </a:ext>
            </a:extLst>
          </p:cNvPr>
          <p:cNvSpPr/>
          <p:nvPr/>
        </p:nvSpPr>
        <p:spPr>
          <a:xfrm>
            <a:off x="10393570" y="81702"/>
            <a:ext cx="1702709" cy="338554"/>
          </a:xfrm>
          <a:prstGeom prst="rect">
            <a:avLst/>
          </a:prstGeom>
        </p:spPr>
        <p:txBody>
          <a:bodyPr wrap="none">
            <a:spAutoFit/>
          </a:bodyPr>
          <a:lstStyle/>
          <a:p>
            <a:pPr algn="r"/>
            <a:r>
              <a:rPr lang="zh-CN" altLang="en-US" sz="1600" dirty="0">
                <a:solidFill>
                  <a:schemeClr val="bg2">
                    <a:lumMod val="50000"/>
                  </a:schemeClr>
                </a:solidFill>
              </a:rPr>
              <a:t>伦理</a:t>
            </a:r>
            <a:r>
              <a:rPr lang="en-US" altLang="zh-CN" sz="1600" dirty="0">
                <a:solidFill>
                  <a:schemeClr val="bg2">
                    <a:lumMod val="50000"/>
                  </a:schemeClr>
                </a:solidFill>
              </a:rPr>
              <a:t>-</a:t>
            </a:r>
            <a:r>
              <a:rPr lang="zh-CN" altLang="en-US" sz="1600" dirty="0">
                <a:solidFill>
                  <a:schemeClr val="bg2">
                    <a:lumMod val="50000"/>
                  </a:schemeClr>
                </a:solidFill>
              </a:rPr>
              <a:t>算法公平性</a:t>
            </a:r>
            <a:endParaRPr lang="en-US" sz="1600" dirty="0">
              <a:solidFill>
                <a:schemeClr val="bg2">
                  <a:lumMod val="50000"/>
                </a:schemeClr>
              </a:solidFill>
            </a:endParaRPr>
          </a:p>
        </p:txBody>
      </p:sp>
    </p:spTree>
    <p:extLst>
      <p:ext uri="{BB962C8B-B14F-4D97-AF65-F5344CB8AC3E}">
        <p14:creationId xmlns:p14="http://schemas.microsoft.com/office/powerpoint/2010/main" val="16060939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75CE1-F8D9-402F-85A0-D32161514BE7}"/>
              </a:ext>
            </a:extLst>
          </p:cNvPr>
          <p:cNvSpPr>
            <a:spLocks noGrp="1"/>
          </p:cNvSpPr>
          <p:nvPr>
            <p:ph type="title"/>
          </p:nvPr>
        </p:nvSpPr>
        <p:spPr/>
        <p:txBody>
          <a:bodyPr/>
          <a:lstStyle/>
          <a:p>
            <a:r>
              <a:rPr lang="zh-CN" altLang="en-US" dirty="0"/>
              <a:t>人工智能用于造假 </a:t>
            </a:r>
            <a:endParaRPr lang="en-US" dirty="0"/>
          </a:p>
        </p:txBody>
      </p:sp>
      <p:sp>
        <p:nvSpPr>
          <p:cNvPr id="3" name="Text Placeholder 2">
            <a:extLst>
              <a:ext uri="{FF2B5EF4-FFF2-40B4-BE49-F238E27FC236}">
                <a16:creationId xmlns:a16="http://schemas.microsoft.com/office/drawing/2014/main" id="{D9589F3D-5C4B-48CC-8DCF-54CE7D7980C3}"/>
              </a:ext>
            </a:extLst>
          </p:cNvPr>
          <p:cNvSpPr>
            <a:spLocks noGrp="1"/>
          </p:cNvSpPr>
          <p:nvPr>
            <p:ph type="body" sz="quarter" idx="10"/>
          </p:nvPr>
        </p:nvSpPr>
        <p:spPr>
          <a:xfrm>
            <a:off x="273462" y="5969913"/>
            <a:ext cx="3580689" cy="430887"/>
          </a:xfrm>
        </p:spPr>
        <p:txBody>
          <a:bodyPr/>
          <a:lstStyle/>
          <a:p>
            <a:pPr marL="0" indent="0" algn="ctr">
              <a:buNone/>
            </a:pPr>
            <a:r>
              <a:rPr lang="en-US" dirty="0"/>
              <a:t>AI</a:t>
            </a:r>
            <a:r>
              <a:rPr lang="zh-CN" altLang="en-US" dirty="0"/>
              <a:t>换脸 </a:t>
            </a:r>
            <a:r>
              <a:rPr lang="en-US" altLang="zh-CN" dirty="0"/>
              <a:t>[</a:t>
            </a:r>
            <a:r>
              <a:rPr lang="en-US" altLang="zh-CN" dirty="0" err="1"/>
              <a:t>Deepfake</a:t>
            </a:r>
            <a:r>
              <a:rPr lang="en-US" altLang="zh-CN" dirty="0"/>
              <a:t>]</a:t>
            </a:r>
          </a:p>
        </p:txBody>
      </p:sp>
      <p:sp>
        <p:nvSpPr>
          <p:cNvPr id="4" name="Rectangle 3">
            <a:extLst>
              <a:ext uri="{FF2B5EF4-FFF2-40B4-BE49-F238E27FC236}">
                <a16:creationId xmlns:a16="http://schemas.microsoft.com/office/drawing/2014/main" id="{F6094510-7FDB-4F1A-A72B-4913EFDBE0A4}"/>
              </a:ext>
            </a:extLst>
          </p:cNvPr>
          <p:cNvSpPr/>
          <p:nvPr/>
        </p:nvSpPr>
        <p:spPr>
          <a:xfrm>
            <a:off x="10393569" y="81702"/>
            <a:ext cx="1702710" cy="338554"/>
          </a:xfrm>
          <a:prstGeom prst="rect">
            <a:avLst/>
          </a:prstGeom>
        </p:spPr>
        <p:txBody>
          <a:bodyPr wrap="none">
            <a:spAutoFit/>
          </a:bodyPr>
          <a:lstStyle/>
          <a:p>
            <a:pPr algn="r"/>
            <a:r>
              <a:rPr lang="zh-CN" altLang="en-US" sz="1600" dirty="0">
                <a:solidFill>
                  <a:schemeClr val="bg2">
                    <a:lumMod val="50000"/>
                  </a:schemeClr>
                </a:solidFill>
              </a:rPr>
              <a:t>伦理</a:t>
            </a:r>
            <a:r>
              <a:rPr lang="en-US" altLang="zh-CN" sz="1600" dirty="0">
                <a:solidFill>
                  <a:schemeClr val="bg2">
                    <a:lumMod val="50000"/>
                  </a:schemeClr>
                </a:solidFill>
              </a:rPr>
              <a:t>-</a:t>
            </a:r>
            <a:r>
              <a:rPr lang="zh-CN" altLang="en-US" sz="1600" dirty="0">
                <a:solidFill>
                  <a:schemeClr val="bg2">
                    <a:lumMod val="50000"/>
                  </a:schemeClr>
                </a:solidFill>
              </a:rPr>
              <a:t>算法的滥用</a:t>
            </a:r>
            <a:endParaRPr lang="en-US" sz="1600" dirty="0">
              <a:solidFill>
                <a:schemeClr val="bg2">
                  <a:lumMod val="50000"/>
                </a:schemeClr>
              </a:solidFill>
            </a:endParaRPr>
          </a:p>
        </p:txBody>
      </p:sp>
      <p:pic>
        <p:nvPicPr>
          <p:cNvPr id="1026" name="Picture 2" descr="See the source image">
            <a:extLst>
              <a:ext uri="{FF2B5EF4-FFF2-40B4-BE49-F238E27FC236}">
                <a16:creationId xmlns:a16="http://schemas.microsoft.com/office/drawing/2014/main" id="{080081FA-5025-404E-AEE6-7B7814BD56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148" r="30833"/>
          <a:stretch/>
        </p:blipFill>
        <p:spPr bwMode="auto">
          <a:xfrm>
            <a:off x="521290" y="1259127"/>
            <a:ext cx="3067941" cy="466173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97BBDA-7CFA-4796-A177-CE681D4825EB}"/>
              </a:ext>
            </a:extLst>
          </p:cNvPr>
          <p:cNvSpPr txBox="1"/>
          <p:nvPr/>
        </p:nvSpPr>
        <p:spPr>
          <a:xfrm>
            <a:off x="4420670" y="5708302"/>
            <a:ext cx="2946161" cy="954107"/>
          </a:xfrm>
          <a:prstGeom prst="rect">
            <a:avLst/>
          </a:prstGeom>
          <a:noFill/>
        </p:spPr>
        <p:txBody>
          <a:bodyPr wrap="square">
            <a:spAutoFit/>
          </a:bodyPr>
          <a:lstStyle/>
          <a:p>
            <a:pPr algn="ctr"/>
            <a:r>
              <a:rPr lang="en-US" sz="2800" dirty="0"/>
              <a:t>notrealnews.net </a:t>
            </a:r>
          </a:p>
          <a:p>
            <a:pPr algn="ctr"/>
            <a:r>
              <a:rPr lang="en-US" altLang="zh-CN" sz="2800" dirty="0"/>
              <a:t>AI</a:t>
            </a:r>
            <a:r>
              <a:rPr lang="zh-CN" altLang="en-US" sz="2800" dirty="0"/>
              <a:t>生成假新闻</a:t>
            </a:r>
            <a:endParaRPr lang="en-US" sz="2800" dirty="0"/>
          </a:p>
        </p:txBody>
      </p:sp>
      <p:pic>
        <p:nvPicPr>
          <p:cNvPr id="8" name="Picture 7">
            <a:extLst>
              <a:ext uri="{FF2B5EF4-FFF2-40B4-BE49-F238E27FC236}">
                <a16:creationId xmlns:a16="http://schemas.microsoft.com/office/drawing/2014/main" id="{D28593D8-645E-4E44-84AD-6D4EC9B769BC}"/>
              </a:ext>
            </a:extLst>
          </p:cNvPr>
          <p:cNvPicPr>
            <a:picLocks noChangeAspect="1"/>
          </p:cNvPicPr>
          <p:nvPr/>
        </p:nvPicPr>
        <p:blipFill rotWithShape="1">
          <a:blip r:embed="rId4"/>
          <a:srcRect b="20950"/>
          <a:stretch/>
        </p:blipFill>
        <p:spPr>
          <a:xfrm>
            <a:off x="3936764" y="1157324"/>
            <a:ext cx="3913975" cy="4661731"/>
          </a:xfrm>
          <a:prstGeom prst="rect">
            <a:avLst/>
          </a:prstGeom>
        </p:spPr>
      </p:pic>
      <p:sp>
        <p:nvSpPr>
          <p:cNvPr id="5" name="TextBox 4">
            <a:extLst>
              <a:ext uri="{FF2B5EF4-FFF2-40B4-BE49-F238E27FC236}">
                <a16:creationId xmlns:a16="http://schemas.microsoft.com/office/drawing/2014/main" id="{1B1039BE-3E38-46D1-BD63-18D4C74CB4EF}"/>
              </a:ext>
            </a:extLst>
          </p:cNvPr>
          <p:cNvSpPr txBox="1"/>
          <p:nvPr/>
        </p:nvSpPr>
        <p:spPr>
          <a:xfrm>
            <a:off x="8524073" y="5923745"/>
            <a:ext cx="2946161" cy="523220"/>
          </a:xfrm>
          <a:prstGeom prst="rect">
            <a:avLst/>
          </a:prstGeom>
          <a:noFill/>
        </p:spPr>
        <p:txBody>
          <a:bodyPr wrap="square">
            <a:spAutoFit/>
          </a:bodyPr>
          <a:lstStyle/>
          <a:p>
            <a:pPr algn="ctr"/>
            <a:r>
              <a:rPr lang="en-US" sz="2800" dirty="0"/>
              <a:t>AI</a:t>
            </a:r>
            <a:r>
              <a:rPr lang="zh-CN" altLang="en-US" sz="2800" dirty="0"/>
              <a:t>诈骗电话</a:t>
            </a:r>
            <a:endParaRPr lang="en-US" sz="2800" dirty="0"/>
          </a:p>
        </p:txBody>
      </p:sp>
      <p:pic>
        <p:nvPicPr>
          <p:cNvPr id="10" name="Picture 9">
            <a:extLst>
              <a:ext uri="{FF2B5EF4-FFF2-40B4-BE49-F238E27FC236}">
                <a16:creationId xmlns:a16="http://schemas.microsoft.com/office/drawing/2014/main" id="{CB9D03C6-4922-4BF0-8F71-49272569CA81}"/>
              </a:ext>
            </a:extLst>
          </p:cNvPr>
          <p:cNvPicPr>
            <a:picLocks noChangeAspect="1"/>
          </p:cNvPicPr>
          <p:nvPr/>
        </p:nvPicPr>
        <p:blipFill>
          <a:blip r:embed="rId5"/>
          <a:stretch>
            <a:fillRect/>
          </a:stretch>
        </p:blipFill>
        <p:spPr>
          <a:xfrm>
            <a:off x="8107655" y="1394765"/>
            <a:ext cx="3904030" cy="4424290"/>
          </a:xfrm>
          <a:prstGeom prst="rect">
            <a:avLst/>
          </a:prstGeom>
        </p:spPr>
      </p:pic>
    </p:spTree>
    <p:extLst>
      <p:ext uri="{BB962C8B-B14F-4D97-AF65-F5344CB8AC3E}">
        <p14:creationId xmlns:p14="http://schemas.microsoft.com/office/powerpoint/2010/main" val="261435534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AC29F-7DD5-456E-932B-03443F10BDD2}"/>
              </a:ext>
            </a:extLst>
          </p:cNvPr>
          <p:cNvSpPr>
            <a:spLocks noGrp="1"/>
          </p:cNvSpPr>
          <p:nvPr>
            <p:ph type="title"/>
          </p:nvPr>
        </p:nvSpPr>
        <p:spPr/>
        <p:txBody>
          <a:bodyPr/>
          <a:lstStyle/>
          <a:p>
            <a:r>
              <a:rPr lang="zh-CN" altLang="en-US" dirty="0"/>
              <a:t>人工智能用于战争</a:t>
            </a:r>
            <a:endParaRPr lang="en-US" dirty="0"/>
          </a:p>
        </p:txBody>
      </p:sp>
      <p:sp>
        <p:nvSpPr>
          <p:cNvPr id="3" name="Text Placeholder 2">
            <a:extLst>
              <a:ext uri="{FF2B5EF4-FFF2-40B4-BE49-F238E27FC236}">
                <a16:creationId xmlns:a16="http://schemas.microsoft.com/office/drawing/2014/main" id="{90650438-CF52-49CF-96F4-F954B063ECF2}"/>
              </a:ext>
            </a:extLst>
          </p:cNvPr>
          <p:cNvSpPr>
            <a:spLocks noGrp="1"/>
          </p:cNvSpPr>
          <p:nvPr>
            <p:ph type="body" sz="quarter" idx="10"/>
          </p:nvPr>
        </p:nvSpPr>
        <p:spPr>
          <a:xfrm>
            <a:off x="584200" y="1435497"/>
            <a:ext cx="11018520" cy="1465016"/>
          </a:xfrm>
        </p:spPr>
        <p:txBody>
          <a:bodyPr/>
          <a:lstStyle/>
          <a:p>
            <a:r>
              <a:rPr lang="en-US" altLang="zh-CN" dirty="0"/>
              <a:t>AI</a:t>
            </a:r>
            <a:r>
              <a:rPr lang="zh-CN" altLang="en-US" dirty="0"/>
              <a:t>可以极大促进武器自动化</a:t>
            </a:r>
            <a:endParaRPr lang="en-US" altLang="zh-CN" dirty="0"/>
          </a:p>
          <a:p>
            <a:r>
              <a:rPr lang="zh-CN" altLang="en-US" dirty="0"/>
              <a:t>世界</a:t>
            </a:r>
            <a:r>
              <a:rPr lang="en-US" altLang="zh-CN" dirty="0"/>
              <a:t>AI &amp; Robotics</a:t>
            </a:r>
            <a:r>
              <a:rPr lang="zh-CN" altLang="en-US" dirty="0"/>
              <a:t>专家联合抵制</a:t>
            </a:r>
            <a:r>
              <a:rPr lang="en-US" altLang="zh-CN" dirty="0"/>
              <a:t>AI</a:t>
            </a:r>
            <a:r>
              <a:rPr lang="zh-CN" altLang="en-US" dirty="0"/>
              <a:t>武器相关研究 </a:t>
            </a:r>
            <a:r>
              <a:rPr lang="en-US" altLang="zh-CN" dirty="0"/>
              <a:t>[IJCAI 2015]</a:t>
            </a:r>
            <a:r>
              <a:rPr lang="zh-CN" altLang="en-US" dirty="0"/>
              <a:t> </a:t>
            </a:r>
            <a:endParaRPr lang="en-US" altLang="zh-CN" dirty="0"/>
          </a:p>
          <a:p>
            <a:r>
              <a:rPr lang="en-US" dirty="0"/>
              <a:t>Google</a:t>
            </a:r>
            <a:r>
              <a:rPr lang="zh-CN" altLang="en-US" dirty="0"/>
              <a:t>员工联名抗议公司接受军方项目</a:t>
            </a:r>
            <a:r>
              <a:rPr lang="en-US" b="0" i="0" dirty="0">
                <a:solidFill>
                  <a:srgbClr val="333333"/>
                </a:solidFill>
                <a:effectLst/>
                <a:latin typeface="nyt-imperial"/>
              </a:rPr>
              <a:t>Project Maven</a:t>
            </a:r>
            <a:r>
              <a:rPr lang="zh-CN" altLang="en-US" dirty="0"/>
              <a:t> </a:t>
            </a:r>
            <a:r>
              <a:rPr lang="en-US" altLang="zh-CN" dirty="0"/>
              <a:t>[NYTimes 2018]</a:t>
            </a:r>
          </a:p>
        </p:txBody>
      </p:sp>
      <p:sp>
        <p:nvSpPr>
          <p:cNvPr id="4" name="Rectangle 3">
            <a:extLst>
              <a:ext uri="{FF2B5EF4-FFF2-40B4-BE49-F238E27FC236}">
                <a16:creationId xmlns:a16="http://schemas.microsoft.com/office/drawing/2014/main" id="{683E34A3-A6A5-4D52-BFB4-CCD0E2408B69}"/>
              </a:ext>
            </a:extLst>
          </p:cNvPr>
          <p:cNvSpPr/>
          <p:nvPr/>
        </p:nvSpPr>
        <p:spPr>
          <a:xfrm>
            <a:off x="10393569" y="81702"/>
            <a:ext cx="1702710" cy="338554"/>
          </a:xfrm>
          <a:prstGeom prst="rect">
            <a:avLst/>
          </a:prstGeom>
        </p:spPr>
        <p:txBody>
          <a:bodyPr wrap="none">
            <a:spAutoFit/>
          </a:bodyPr>
          <a:lstStyle/>
          <a:p>
            <a:pPr algn="r"/>
            <a:r>
              <a:rPr lang="zh-CN" altLang="en-US" sz="1600" dirty="0">
                <a:solidFill>
                  <a:schemeClr val="bg2">
                    <a:lumMod val="50000"/>
                  </a:schemeClr>
                </a:solidFill>
              </a:rPr>
              <a:t>伦理</a:t>
            </a:r>
            <a:r>
              <a:rPr lang="en-US" altLang="zh-CN" sz="1600" dirty="0">
                <a:solidFill>
                  <a:schemeClr val="bg2">
                    <a:lumMod val="50000"/>
                  </a:schemeClr>
                </a:solidFill>
              </a:rPr>
              <a:t>-</a:t>
            </a:r>
            <a:r>
              <a:rPr lang="zh-CN" altLang="en-US" sz="1600" dirty="0">
                <a:solidFill>
                  <a:schemeClr val="bg2">
                    <a:lumMod val="50000"/>
                  </a:schemeClr>
                </a:solidFill>
              </a:rPr>
              <a:t>算法的滥用</a:t>
            </a:r>
            <a:endParaRPr lang="en-US" sz="1600" dirty="0">
              <a:solidFill>
                <a:schemeClr val="bg2">
                  <a:lumMod val="50000"/>
                </a:schemeClr>
              </a:solidFill>
            </a:endParaRPr>
          </a:p>
        </p:txBody>
      </p:sp>
      <p:pic>
        <p:nvPicPr>
          <p:cNvPr id="4098" name="Picture 2" descr="Image placeholder title">
            <a:extLst>
              <a:ext uri="{FF2B5EF4-FFF2-40B4-BE49-F238E27FC236}">
                <a16:creationId xmlns:a16="http://schemas.microsoft.com/office/drawing/2014/main" id="{490F53C7-70C9-4B86-BFB1-A5981C86892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274" r="9294"/>
          <a:stretch/>
        </p:blipFill>
        <p:spPr bwMode="auto">
          <a:xfrm>
            <a:off x="367461" y="3523007"/>
            <a:ext cx="3290131" cy="2832692"/>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See the source image">
            <a:extLst>
              <a:ext uri="{FF2B5EF4-FFF2-40B4-BE49-F238E27FC236}">
                <a16:creationId xmlns:a16="http://schemas.microsoft.com/office/drawing/2014/main" id="{E871094C-E6E6-4BFE-90CD-E69CE4B701A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621" r="3576"/>
          <a:stretch/>
        </p:blipFill>
        <p:spPr bwMode="auto">
          <a:xfrm>
            <a:off x="3931053" y="3503757"/>
            <a:ext cx="4452359" cy="2851942"/>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See the source image">
            <a:extLst>
              <a:ext uri="{FF2B5EF4-FFF2-40B4-BE49-F238E27FC236}">
                <a16:creationId xmlns:a16="http://schemas.microsoft.com/office/drawing/2014/main" id="{F1AAA41E-7A56-4D6D-AFC2-1E5874E1AD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37244" y="3534648"/>
            <a:ext cx="3405600" cy="2832536"/>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a:extLst>
              <a:ext uri="{FF2B5EF4-FFF2-40B4-BE49-F238E27FC236}">
                <a16:creationId xmlns:a16="http://schemas.microsoft.com/office/drawing/2014/main" id="{45E642A7-12DC-4A5E-BF10-AE94C3D70010}"/>
              </a:ext>
            </a:extLst>
          </p:cNvPr>
          <p:cNvSpPr txBox="1">
            <a:spLocks/>
          </p:cNvSpPr>
          <p:nvPr/>
        </p:nvSpPr>
        <p:spPr>
          <a:xfrm>
            <a:off x="5341121" y="6525282"/>
            <a:ext cx="2077318"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zh-CN" altLang="en-US" sz="2000" dirty="0">
                <a:solidFill>
                  <a:schemeClr val="bg2">
                    <a:lumMod val="50000"/>
                  </a:schemeClr>
                </a:solidFill>
              </a:rPr>
              <a:t>注：图文无关</a:t>
            </a:r>
            <a:endParaRPr lang="en-US" altLang="zh-CN" sz="2000" dirty="0">
              <a:solidFill>
                <a:schemeClr val="bg2">
                  <a:lumMod val="50000"/>
                </a:schemeClr>
              </a:solidFill>
            </a:endParaRPr>
          </a:p>
        </p:txBody>
      </p:sp>
    </p:spTree>
    <p:extLst>
      <p:ext uri="{BB962C8B-B14F-4D97-AF65-F5344CB8AC3E}">
        <p14:creationId xmlns:p14="http://schemas.microsoft.com/office/powerpoint/2010/main" val="33957784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75CE1-F8D9-402F-85A0-D32161514BE7}"/>
              </a:ext>
            </a:extLst>
          </p:cNvPr>
          <p:cNvSpPr>
            <a:spLocks noGrp="1"/>
          </p:cNvSpPr>
          <p:nvPr>
            <p:ph type="title"/>
          </p:nvPr>
        </p:nvSpPr>
        <p:spPr/>
        <p:txBody>
          <a:bodyPr/>
          <a:lstStyle/>
          <a:p>
            <a:r>
              <a:rPr lang="zh-CN" altLang="en-US" dirty="0"/>
              <a:t>信息茧房 </a:t>
            </a:r>
            <a:r>
              <a:rPr lang="en-US" altLang="zh-CN" dirty="0"/>
              <a:t>(information </a:t>
            </a:r>
            <a:r>
              <a:rPr lang="en-US" altLang="zh-CN" dirty="0" err="1"/>
              <a:t>cacoons</a:t>
            </a:r>
            <a:r>
              <a:rPr lang="en-US" altLang="zh-CN" dirty="0"/>
              <a:t>)</a:t>
            </a:r>
            <a:endParaRPr lang="en-US" dirty="0"/>
          </a:p>
        </p:txBody>
      </p:sp>
      <p:sp>
        <p:nvSpPr>
          <p:cNvPr id="3" name="Text Placeholder 2">
            <a:extLst>
              <a:ext uri="{FF2B5EF4-FFF2-40B4-BE49-F238E27FC236}">
                <a16:creationId xmlns:a16="http://schemas.microsoft.com/office/drawing/2014/main" id="{D9589F3D-5C4B-48CC-8DCF-54CE7D7980C3}"/>
              </a:ext>
            </a:extLst>
          </p:cNvPr>
          <p:cNvSpPr>
            <a:spLocks noGrp="1"/>
          </p:cNvSpPr>
          <p:nvPr>
            <p:ph type="body" sz="quarter" idx="10"/>
          </p:nvPr>
        </p:nvSpPr>
        <p:spPr>
          <a:xfrm>
            <a:off x="669658" y="4779384"/>
            <a:ext cx="11018520" cy="1920526"/>
          </a:xfrm>
        </p:spPr>
        <p:txBody>
          <a:bodyPr/>
          <a:lstStyle/>
          <a:p>
            <a:pPr marL="0" indent="0">
              <a:buNone/>
            </a:pPr>
            <a:r>
              <a:rPr lang="zh-CN" altLang="en-US" sz="2400" dirty="0"/>
              <a:t>“信息茧房”，是指传播体系个人化所导致的信息封闭的后果。当个体只关注自我选择的或能够愉悦自身的内容，而减少对其他信息的接触，久而久之，便会像蚕一样逐渐桎梏于自我编织的“茧房”之中。这将导致视野偏狭和思想的封闭甚至极化，进而会加强偏见并制造出非理性的极端主义，直至侵害政治民主。</a:t>
            </a:r>
            <a:endParaRPr lang="en-US" altLang="zh-CN" sz="2400" dirty="0"/>
          </a:p>
          <a:p>
            <a:pPr marL="0" indent="0" algn="r">
              <a:buNone/>
            </a:pPr>
            <a:r>
              <a:rPr lang="en-US" altLang="zh-CN" sz="2400" dirty="0"/>
              <a:t>——</a:t>
            </a:r>
            <a:r>
              <a:rPr lang="zh-CN" altLang="en-US" sz="2400" dirty="0"/>
              <a:t>桑斯坦 </a:t>
            </a:r>
            <a:r>
              <a:rPr lang="en-US" altLang="zh-CN" sz="2400" dirty="0"/>
              <a:t>(</a:t>
            </a:r>
            <a:r>
              <a:rPr lang="en-US" sz="2400" dirty="0"/>
              <a:t>Cass R. Sunstein</a:t>
            </a:r>
            <a:r>
              <a:rPr lang="en-US" altLang="zh-CN" sz="2400" dirty="0"/>
              <a:t>)《</a:t>
            </a:r>
            <a:r>
              <a:rPr lang="zh-CN" altLang="en-US" sz="2400" dirty="0"/>
              <a:t>信息乌托邦</a:t>
            </a:r>
            <a:r>
              <a:rPr lang="en-US" altLang="zh-CN" sz="2400" dirty="0"/>
              <a:t>》(</a:t>
            </a:r>
            <a:r>
              <a:rPr lang="en-US" sz="2400" dirty="0"/>
              <a:t>Infotopia)</a:t>
            </a:r>
            <a:endParaRPr lang="en-US" altLang="zh-CN" sz="2400" dirty="0"/>
          </a:p>
        </p:txBody>
      </p:sp>
      <p:sp>
        <p:nvSpPr>
          <p:cNvPr id="4" name="Rectangle 3">
            <a:extLst>
              <a:ext uri="{FF2B5EF4-FFF2-40B4-BE49-F238E27FC236}">
                <a16:creationId xmlns:a16="http://schemas.microsoft.com/office/drawing/2014/main" id="{0CEA296D-FB76-491C-9FDB-DA907D3557DA}"/>
              </a:ext>
            </a:extLst>
          </p:cNvPr>
          <p:cNvSpPr/>
          <p:nvPr/>
        </p:nvSpPr>
        <p:spPr>
          <a:xfrm>
            <a:off x="10393569" y="81702"/>
            <a:ext cx="1702710" cy="338554"/>
          </a:xfrm>
          <a:prstGeom prst="rect">
            <a:avLst/>
          </a:prstGeom>
        </p:spPr>
        <p:txBody>
          <a:bodyPr wrap="none">
            <a:spAutoFit/>
          </a:bodyPr>
          <a:lstStyle/>
          <a:p>
            <a:pPr algn="r"/>
            <a:r>
              <a:rPr lang="zh-CN" altLang="en-US" sz="1600" dirty="0">
                <a:solidFill>
                  <a:schemeClr val="bg2">
                    <a:lumMod val="50000"/>
                  </a:schemeClr>
                </a:solidFill>
              </a:rPr>
              <a:t>伦理</a:t>
            </a:r>
            <a:r>
              <a:rPr lang="en-US" altLang="zh-CN" sz="1600" dirty="0">
                <a:solidFill>
                  <a:schemeClr val="bg2">
                    <a:lumMod val="50000"/>
                  </a:schemeClr>
                </a:solidFill>
              </a:rPr>
              <a:t>-</a:t>
            </a:r>
            <a:r>
              <a:rPr lang="zh-CN" altLang="en-US" sz="1600" dirty="0">
                <a:solidFill>
                  <a:schemeClr val="bg2">
                    <a:lumMod val="50000"/>
                  </a:schemeClr>
                </a:solidFill>
              </a:rPr>
              <a:t>算法的滥用</a:t>
            </a:r>
            <a:endParaRPr lang="en-US" sz="1600" dirty="0">
              <a:solidFill>
                <a:schemeClr val="bg2">
                  <a:lumMod val="50000"/>
                </a:schemeClr>
              </a:solidFill>
            </a:endParaRPr>
          </a:p>
        </p:txBody>
      </p:sp>
      <p:sp>
        <p:nvSpPr>
          <p:cNvPr id="11" name="TextBox 10">
            <a:extLst>
              <a:ext uri="{FF2B5EF4-FFF2-40B4-BE49-F238E27FC236}">
                <a16:creationId xmlns:a16="http://schemas.microsoft.com/office/drawing/2014/main" id="{3A7044D1-1192-49CE-B285-143870701475}"/>
              </a:ext>
            </a:extLst>
          </p:cNvPr>
          <p:cNvSpPr txBox="1"/>
          <p:nvPr/>
        </p:nvSpPr>
        <p:spPr>
          <a:xfrm>
            <a:off x="669658" y="1315120"/>
            <a:ext cx="10704794" cy="461665"/>
          </a:xfrm>
          <a:prstGeom prst="rect">
            <a:avLst/>
          </a:prstGeom>
          <a:noFill/>
        </p:spPr>
        <p:txBody>
          <a:bodyPr wrap="square">
            <a:spAutoFit/>
          </a:bodyPr>
          <a:lstStyle/>
          <a:p>
            <a:r>
              <a:rPr lang="zh-CN" altLang="en-US" sz="2400" dirty="0"/>
              <a:t>基于</a:t>
            </a:r>
            <a:r>
              <a:rPr lang="en-US" altLang="zh-CN" sz="2400" dirty="0"/>
              <a:t>AI</a:t>
            </a:r>
            <a:r>
              <a:rPr lang="zh-CN" altLang="en-US" sz="2400" dirty="0"/>
              <a:t>的个性化推荐系统无处不在，精准地推荐用户更喜欢看到的内容。</a:t>
            </a:r>
            <a:endParaRPr lang="en-US" sz="2000" dirty="0"/>
          </a:p>
        </p:txBody>
      </p:sp>
      <p:pic>
        <p:nvPicPr>
          <p:cNvPr id="13" name="Picture 12">
            <a:extLst>
              <a:ext uri="{FF2B5EF4-FFF2-40B4-BE49-F238E27FC236}">
                <a16:creationId xmlns:a16="http://schemas.microsoft.com/office/drawing/2014/main" id="{EA71CE72-D9EB-40A0-9949-C8A19138CD69}"/>
              </a:ext>
            </a:extLst>
          </p:cNvPr>
          <p:cNvPicPr>
            <a:picLocks noChangeAspect="1"/>
          </p:cNvPicPr>
          <p:nvPr/>
        </p:nvPicPr>
        <p:blipFill rotWithShape="1">
          <a:blip r:embed="rId3"/>
          <a:srcRect b="50791"/>
          <a:stretch/>
        </p:blipFill>
        <p:spPr>
          <a:xfrm>
            <a:off x="832156" y="1864831"/>
            <a:ext cx="4981831" cy="2286117"/>
          </a:xfrm>
          <a:prstGeom prst="rect">
            <a:avLst/>
          </a:prstGeom>
        </p:spPr>
      </p:pic>
      <p:sp>
        <p:nvSpPr>
          <p:cNvPr id="15" name="TextBox 14">
            <a:extLst>
              <a:ext uri="{FF2B5EF4-FFF2-40B4-BE49-F238E27FC236}">
                <a16:creationId xmlns:a16="http://schemas.microsoft.com/office/drawing/2014/main" id="{6730F78E-5923-4494-8FA2-35E81A395FB3}"/>
              </a:ext>
            </a:extLst>
          </p:cNvPr>
          <p:cNvSpPr txBox="1"/>
          <p:nvPr/>
        </p:nvSpPr>
        <p:spPr>
          <a:xfrm>
            <a:off x="2471618" y="4195489"/>
            <a:ext cx="7921951" cy="461665"/>
          </a:xfrm>
          <a:prstGeom prst="rect">
            <a:avLst/>
          </a:prstGeom>
          <a:noFill/>
        </p:spPr>
        <p:txBody>
          <a:bodyPr wrap="square">
            <a:spAutoFit/>
          </a:bodyPr>
          <a:lstStyle/>
          <a:p>
            <a:r>
              <a:rPr lang="en-US" altLang="zh-CN" sz="2400" dirty="0">
                <a:solidFill>
                  <a:schemeClr val="accent2">
                    <a:lumMod val="75000"/>
                    <a:lumOff val="25000"/>
                  </a:schemeClr>
                </a:solidFill>
              </a:rPr>
              <a:t>YouTube </a:t>
            </a:r>
            <a:r>
              <a:rPr lang="zh-CN" altLang="en-US" sz="2400" dirty="0">
                <a:solidFill>
                  <a:schemeClr val="accent2">
                    <a:lumMod val="75000"/>
                    <a:lumOff val="25000"/>
                  </a:schemeClr>
                </a:solidFill>
              </a:rPr>
              <a:t>和 知乎 给我推荐的内容 （</a:t>
            </a:r>
            <a:r>
              <a:rPr lang="en-US" altLang="zh-CN" sz="2400" dirty="0">
                <a:solidFill>
                  <a:schemeClr val="accent2">
                    <a:lumMod val="75000"/>
                    <a:lumOff val="25000"/>
                  </a:schemeClr>
                </a:solidFill>
              </a:rPr>
              <a:t>2020</a:t>
            </a:r>
            <a:r>
              <a:rPr lang="zh-CN" altLang="en-US" sz="2400" dirty="0">
                <a:solidFill>
                  <a:schemeClr val="accent2">
                    <a:lumMod val="75000"/>
                    <a:lumOff val="25000"/>
                  </a:schemeClr>
                </a:solidFill>
              </a:rPr>
              <a:t>年</a:t>
            </a:r>
            <a:r>
              <a:rPr lang="en-US" altLang="zh-CN" sz="2400" dirty="0">
                <a:solidFill>
                  <a:schemeClr val="accent2">
                    <a:lumMod val="75000"/>
                    <a:lumOff val="25000"/>
                  </a:schemeClr>
                </a:solidFill>
              </a:rPr>
              <a:t>6</a:t>
            </a:r>
            <a:r>
              <a:rPr lang="zh-CN" altLang="en-US" sz="2400" dirty="0">
                <a:solidFill>
                  <a:schemeClr val="accent2">
                    <a:lumMod val="75000"/>
                    <a:lumOff val="25000"/>
                  </a:schemeClr>
                </a:solidFill>
              </a:rPr>
              <a:t>月）</a:t>
            </a:r>
            <a:endParaRPr lang="en-US" sz="2000" dirty="0">
              <a:solidFill>
                <a:schemeClr val="accent2">
                  <a:lumMod val="75000"/>
                  <a:lumOff val="25000"/>
                </a:schemeClr>
              </a:solidFill>
            </a:endParaRPr>
          </a:p>
        </p:txBody>
      </p:sp>
      <p:grpSp>
        <p:nvGrpSpPr>
          <p:cNvPr id="22" name="Group 21">
            <a:extLst>
              <a:ext uri="{FF2B5EF4-FFF2-40B4-BE49-F238E27FC236}">
                <a16:creationId xmlns:a16="http://schemas.microsoft.com/office/drawing/2014/main" id="{BE424DA2-04C4-4DB0-A445-CF925E0DDBCD}"/>
              </a:ext>
            </a:extLst>
          </p:cNvPr>
          <p:cNvGrpSpPr/>
          <p:nvPr/>
        </p:nvGrpSpPr>
        <p:grpSpPr>
          <a:xfrm>
            <a:off x="5951852" y="1883584"/>
            <a:ext cx="5702142" cy="2223859"/>
            <a:chOff x="5951852" y="1883584"/>
            <a:chExt cx="5702142" cy="2223859"/>
          </a:xfrm>
        </p:grpSpPr>
        <p:pic>
          <p:nvPicPr>
            <p:cNvPr id="17" name="Picture 16">
              <a:extLst>
                <a:ext uri="{FF2B5EF4-FFF2-40B4-BE49-F238E27FC236}">
                  <a16:creationId xmlns:a16="http://schemas.microsoft.com/office/drawing/2014/main" id="{DA80A3DD-30A4-4621-ADD5-6859955AC617}"/>
                </a:ext>
              </a:extLst>
            </p:cNvPr>
            <p:cNvPicPr>
              <a:picLocks noChangeAspect="1"/>
            </p:cNvPicPr>
            <p:nvPr/>
          </p:nvPicPr>
          <p:blipFill rotWithShape="1">
            <a:blip r:embed="rId4"/>
            <a:srcRect r="6727"/>
            <a:stretch/>
          </p:blipFill>
          <p:spPr>
            <a:xfrm>
              <a:off x="5951852" y="1883584"/>
              <a:ext cx="5680569" cy="1178432"/>
            </a:xfrm>
            <a:prstGeom prst="rect">
              <a:avLst/>
            </a:prstGeom>
          </p:spPr>
        </p:pic>
        <p:pic>
          <p:nvPicPr>
            <p:cNvPr id="21" name="Picture 20">
              <a:extLst>
                <a:ext uri="{FF2B5EF4-FFF2-40B4-BE49-F238E27FC236}">
                  <a16:creationId xmlns:a16="http://schemas.microsoft.com/office/drawing/2014/main" id="{DF3CABC9-7554-4138-9B1D-9FCF8A59F1E0}"/>
                </a:ext>
              </a:extLst>
            </p:cNvPr>
            <p:cNvPicPr>
              <a:picLocks noChangeAspect="1"/>
            </p:cNvPicPr>
            <p:nvPr/>
          </p:nvPicPr>
          <p:blipFill>
            <a:blip r:embed="rId5"/>
            <a:stretch>
              <a:fillRect/>
            </a:stretch>
          </p:blipFill>
          <p:spPr>
            <a:xfrm>
              <a:off x="5973424" y="3053470"/>
              <a:ext cx="5680570" cy="1053973"/>
            </a:xfrm>
            <a:prstGeom prst="rect">
              <a:avLst/>
            </a:prstGeom>
          </p:spPr>
        </p:pic>
      </p:grpSp>
    </p:spTree>
    <p:extLst>
      <p:ext uri="{BB962C8B-B14F-4D97-AF65-F5344CB8AC3E}">
        <p14:creationId xmlns:p14="http://schemas.microsoft.com/office/powerpoint/2010/main" val="52578152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EA62E-505A-48BE-BDC7-BFEA066E385D}"/>
              </a:ext>
            </a:extLst>
          </p:cNvPr>
          <p:cNvSpPr>
            <a:spLocks noGrp="1"/>
          </p:cNvSpPr>
          <p:nvPr>
            <p:ph type="title"/>
          </p:nvPr>
        </p:nvSpPr>
        <p:spPr/>
        <p:txBody>
          <a:bodyPr/>
          <a:lstStyle/>
          <a:p>
            <a:r>
              <a:rPr lang="en-US" altLang="zh-CN" dirty="0"/>
              <a:t>AI</a:t>
            </a:r>
            <a:r>
              <a:rPr lang="zh-CN" altLang="en-US" dirty="0"/>
              <a:t>安全问题汇总</a:t>
            </a:r>
            <a:endParaRPr lang="en-US" dirty="0"/>
          </a:p>
        </p:txBody>
      </p:sp>
      <p:pic>
        <p:nvPicPr>
          <p:cNvPr id="3" name="Picture 22" descr="See the source image">
            <a:extLst>
              <a:ext uri="{FF2B5EF4-FFF2-40B4-BE49-F238E27FC236}">
                <a16:creationId xmlns:a16="http://schemas.microsoft.com/office/drawing/2014/main" id="{2A30C2CF-B0DF-4F52-A660-A3776B307B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6422" y="2868673"/>
            <a:ext cx="2264990" cy="1128451"/>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18554D8D-B75D-4D8F-B911-D16E0F593656}"/>
              </a:ext>
            </a:extLst>
          </p:cNvPr>
          <p:cNvSpPr/>
          <p:nvPr/>
        </p:nvSpPr>
        <p:spPr bwMode="auto">
          <a:xfrm>
            <a:off x="2939159" y="3322026"/>
            <a:ext cx="766207" cy="34548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Arrow: Right 4">
            <a:extLst>
              <a:ext uri="{FF2B5EF4-FFF2-40B4-BE49-F238E27FC236}">
                <a16:creationId xmlns:a16="http://schemas.microsoft.com/office/drawing/2014/main" id="{2C081D96-412A-4C84-B7A9-E877BCF954CC}"/>
              </a:ext>
            </a:extLst>
          </p:cNvPr>
          <p:cNvSpPr/>
          <p:nvPr/>
        </p:nvSpPr>
        <p:spPr bwMode="auto">
          <a:xfrm>
            <a:off x="6060012" y="3355077"/>
            <a:ext cx="766207" cy="34548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a:extLst>
              <a:ext uri="{FF2B5EF4-FFF2-40B4-BE49-F238E27FC236}">
                <a16:creationId xmlns:a16="http://schemas.microsoft.com/office/drawing/2014/main" id="{7312F758-222E-4A4C-B419-362CEB6A1786}"/>
              </a:ext>
            </a:extLst>
          </p:cNvPr>
          <p:cNvSpPr txBox="1"/>
          <p:nvPr/>
        </p:nvSpPr>
        <p:spPr>
          <a:xfrm>
            <a:off x="2974626" y="3091571"/>
            <a:ext cx="595035" cy="338554"/>
          </a:xfrm>
          <a:prstGeom prst="rect">
            <a:avLst/>
          </a:prstGeom>
        </p:spPr>
        <p:txBody>
          <a:bodyPr wrap="none">
            <a:spAutoFit/>
          </a:bodyPr>
          <a:lstStyle>
            <a:defPPr>
              <a:defRPr lang="en-US"/>
            </a:defPPr>
            <a:lvl1pPr>
              <a:defRPr sz="1600" b="1">
                <a:solidFill>
                  <a:srgbClr val="FF0000"/>
                </a:solidFill>
                <a:latin typeface="Source Sans Pro"/>
              </a:defRPr>
            </a:lvl1pPr>
          </a:lstStyle>
          <a:p>
            <a:r>
              <a:rPr lang="zh-CN" altLang="en-US" dirty="0">
                <a:solidFill>
                  <a:schemeClr val="accent2">
                    <a:lumMod val="75000"/>
                    <a:lumOff val="25000"/>
                  </a:schemeClr>
                </a:solidFill>
              </a:rPr>
              <a:t>训练</a:t>
            </a:r>
            <a:endParaRPr lang="en-US" dirty="0">
              <a:solidFill>
                <a:schemeClr val="accent2">
                  <a:lumMod val="75000"/>
                  <a:lumOff val="25000"/>
                </a:schemeClr>
              </a:solidFill>
            </a:endParaRPr>
          </a:p>
        </p:txBody>
      </p:sp>
      <p:sp>
        <p:nvSpPr>
          <p:cNvPr id="7" name="TextBox 6">
            <a:extLst>
              <a:ext uri="{FF2B5EF4-FFF2-40B4-BE49-F238E27FC236}">
                <a16:creationId xmlns:a16="http://schemas.microsoft.com/office/drawing/2014/main" id="{D7302D9F-2496-4984-9451-78D41DDED7BB}"/>
              </a:ext>
            </a:extLst>
          </p:cNvPr>
          <p:cNvSpPr txBox="1"/>
          <p:nvPr/>
        </p:nvSpPr>
        <p:spPr>
          <a:xfrm>
            <a:off x="6105359" y="3115594"/>
            <a:ext cx="595035" cy="338554"/>
          </a:xfrm>
          <a:prstGeom prst="rect">
            <a:avLst/>
          </a:prstGeom>
        </p:spPr>
        <p:txBody>
          <a:bodyPr wrap="none">
            <a:spAutoFit/>
          </a:bodyPr>
          <a:lstStyle>
            <a:defPPr>
              <a:defRPr lang="en-US"/>
            </a:defPPr>
            <a:lvl1pPr>
              <a:defRPr sz="1600" b="1">
                <a:solidFill>
                  <a:srgbClr val="FF0000"/>
                </a:solidFill>
                <a:latin typeface="Source Sans Pro"/>
              </a:defRPr>
            </a:lvl1pPr>
          </a:lstStyle>
          <a:p>
            <a:r>
              <a:rPr lang="zh-CN" altLang="en-US" dirty="0">
                <a:solidFill>
                  <a:schemeClr val="accent2">
                    <a:lumMod val="75000"/>
                    <a:lumOff val="25000"/>
                  </a:schemeClr>
                </a:solidFill>
              </a:rPr>
              <a:t>部署</a:t>
            </a:r>
            <a:endParaRPr lang="en-US" dirty="0">
              <a:solidFill>
                <a:schemeClr val="accent2">
                  <a:lumMod val="75000"/>
                  <a:lumOff val="25000"/>
                </a:schemeClr>
              </a:solidFill>
            </a:endParaRPr>
          </a:p>
        </p:txBody>
      </p:sp>
      <p:sp>
        <p:nvSpPr>
          <p:cNvPr id="8" name="Arrow: Curved Up 7">
            <a:extLst>
              <a:ext uri="{FF2B5EF4-FFF2-40B4-BE49-F238E27FC236}">
                <a16:creationId xmlns:a16="http://schemas.microsoft.com/office/drawing/2014/main" id="{62215A70-EF0C-49DC-8B51-2630BCEFDBD5}"/>
              </a:ext>
            </a:extLst>
          </p:cNvPr>
          <p:cNvSpPr/>
          <p:nvPr/>
        </p:nvSpPr>
        <p:spPr bwMode="auto">
          <a:xfrm flipH="1">
            <a:off x="2765239" y="4651212"/>
            <a:ext cx="4480291" cy="551315"/>
          </a:xfrm>
          <a:prstGeom prst="curved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Box 8">
            <a:extLst>
              <a:ext uri="{FF2B5EF4-FFF2-40B4-BE49-F238E27FC236}">
                <a16:creationId xmlns:a16="http://schemas.microsoft.com/office/drawing/2014/main" id="{683BE542-0CAF-49A0-8B8E-2E65C1429108}"/>
              </a:ext>
            </a:extLst>
          </p:cNvPr>
          <p:cNvSpPr txBox="1"/>
          <p:nvPr/>
        </p:nvSpPr>
        <p:spPr>
          <a:xfrm>
            <a:off x="4637917" y="4792588"/>
            <a:ext cx="1005403" cy="338554"/>
          </a:xfrm>
          <a:prstGeom prst="rect">
            <a:avLst/>
          </a:prstGeom>
        </p:spPr>
        <p:txBody>
          <a:bodyPr wrap="none">
            <a:spAutoFit/>
          </a:bodyPr>
          <a:lstStyle>
            <a:defPPr>
              <a:defRPr lang="en-US"/>
            </a:defPPr>
            <a:lvl1pPr>
              <a:defRPr sz="1600" b="1">
                <a:solidFill>
                  <a:srgbClr val="FF0000"/>
                </a:solidFill>
                <a:latin typeface="Source Sans Pro"/>
              </a:defRPr>
            </a:lvl1pPr>
          </a:lstStyle>
          <a:p>
            <a:r>
              <a:rPr lang="zh-CN" altLang="en-US" dirty="0">
                <a:solidFill>
                  <a:schemeClr val="accent2">
                    <a:lumMod val="75000"/>
                    <a:lumOff val="25000"/>
                  </a:schemeClr>
                </a:solidFill>
              </a:rPr>
              <a:t>数据收集</a:t>
            </a:r>
            <a:endParaRPr lang="en-US" dirty="0">
              <a:solidFill>
                <a:schemeClr val="accent2">
                  <a:lumMod val="75000"/>
                  <a:lumOff val="25000"/>
                </a:schemeClr>
              </a:solidFill>
            </a:endParaRPr>
          </a:p>
        </p:txBody>
      </p:sp>
      <p:grpSp>
        <p:nvGrpSpPr>
          <p:cNvPr id="10" name="Group 9">
            <a:extLst>
              <a:ext uri="{FF2B5EF4-FFF2-40B4-BE49-F238E27FC236}">
                <a16:creationId xmlns:a16="http://schemas.microsoft.com/office/drawing/2014/main" id="{B79F9FFF-33D8-47F0-A41A-ACA8F7181948}"/>
              </a:ext>
            </a:extLst>
          </p:cNvPr>
          <p:cNvGrpSpPr/>
          <p:nvPr/>
        </p:nvGrpSpPr>
        <p:grpSpPr>
          <a:xfrm>
            <a:off x="659956" y="2412695"/>
            <a:ext cx="2083728" cy="2175859"/>
            <a:chOff x="803034" y="1608886"/>
            <a:chExt cx="2895060" cy="3023062"/>
          </a:xfrm>
        </p:grpSpPr>
        <p:pic>
          <p:nvPicPr>
            <p:cNvPr id="11" name="Picture 6" descr="Image data">
              <a:extLst>
                <a:ext uri="{FF2B5EF4-FFF2-40B4-BE49-F238E27FC236}">
                  <a16:creationId xmlns:a16="http://schemas.microsoft.com/office/drawing/2014/main" id="{3E828421-1889-4473-8207-63B7EC93550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1155305" y="1608886"/>
              <a:ext cx="1392235" cy="10908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See the source image">
              <a:extLst>
                <a:ext uri="{FF2B5EF4-FFF2-40B4-BE49-F238E27FC236}">
                  <a16:creationId xmlns:a16="http://schemas.microsoft.com/office/drawing/2014/main" id="{5E0829DC-DC19-4ABB-B8A7-CE2D8046A3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1138" y="3185859"/>
              <a:ext cx="1336956" cy="90797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8" descr="“speech recognition”的图片搜索结果">
              <a:extLst>
                <a:ext uri="{FF2B5EF4-FFF2-40B4-BE49-F238E27FC236}">
                  <a16:creationId xmlns:a16="http://schemas.microsoft.com/office/drawing/2014/main" id="{9425B2B6-4CF3-4D41-8CE7-DAC106DFAB0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3034" y="2446122"/>
              <a:ext cx="2267754" cy="79832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See the source image">
              <a:extLst>
                <a:ext uri="{FF2B5EF4-FFF2-40B4-BE49-F238E27FC236}">
                  <a16:creationId xmlns:a16="http://schemas.microsoft.com/office/drawing/2014/main" id="{0FAA6B23-400D-446C-9F66-CE75426C2F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6219" y="3046580"/>
              <a:ext cx="1141919" cy="114191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See the source image">
              <a:extLst>
                <a:ext uri="{FF2B5EF4-FFF2-40B4-BE49-F238E27FC236}">
                  <a16:creationId xmlns:a16="http://schemas.microsoft.com/office/drawing/2014/main" id="{20B947F0-2A4C-4ADA-A775-CBD1D5E65F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79436" y="1738080"/>
              <a:ext cx="1141919" cy="91125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40B6FAA2-F645-4F4F-A7EB-A39EFC357913}"/>
                </a:ext>
              </a:extLst>
            </p:cNvPr>
            <p:cNvSpPr txBox="1"/>
            <p:nvPr/>
          </p:nvSpPr>
          <p:spPr>
            <a:xfrm>
              <a:off x="1462314" y="4161573"/>
              <a:ext cx="1797646" cy="470375"/>
            </a:xfrm>
            <a:prstGeom prst="rect">
              <a:avLst/>
            </a:prstGeom>
          </p:spPr>
          <p:txBody>
            <a:bodyPr wrap="square">
              <a:spAutoFit/>
            </a:bodyPr>
            <a:lstStyle>
              <a:defPPr>
                <a:defRPr lang="en-US"/>
              </a:defPPr>
              <a:lvl1pPr>
                <a:defRPr sz="1600" b="1">
                  <a:solidFill>
                    <a:srgbClr val="FF0000"/>
                  </a:solidFill>
                  <a:latin typeface="Source Sans Pro"/>
                </a:defRPr>
              </a:lvl1pPr>
            </a:lstStyle>
            <a:p>
              <a:pPr algn="ctr"/>
              <a:r>
                <a:rPr lang="zh-CN" altLang="en-US" b="0" i="1" dirty="0">
                  <a:solidFill>
                    <a:schemeClr val="tx1"/>
                  </a:solidFill>
                </a:rPr>
                <a:t>训练数据</a:t>
              </a:r>
              <a:endParaRPr lang="en-US" b="0" i="1" dirty="0">
                <a:solidFill>
                  <a:schemeClr val="tx1"/>
                </a:solidFill>
              </a:endParaRPr>
            </a:p>
          </p:txBody>
        </p:sp>
      </p:grpSp>
      <p:sp>
        <p:nvSpPr>
          <p:cNvPr id="17" name="TextBox 16">
            <a:extLst>
              <a:ext uri="{FF2B5EF4-FFF2-40B4-BE49-F238E27FC236}">
                <a16:creationId xmlns:a16="http://schemas.microsoft.com/office/drawing/2014/main" id="{0B8D31C6-6393-4D8B-9B58-925FFBEA83A7}"/>
              </a:ext>
            </a:extLst>
          </p:cNvPr>
          <p:cNvSpPr txBox="1"/>
          <p:nvPr/>
        </p:nvSpPr>
        <p:spPr>
          <a:xfrm>
            <a:off x="4380329" y="4071725"/>
            <a:ext cx="595035" cy="338554"/>
          </a:xfrm>
          <a:prstGeom prst="rect">
            <a:avLst/>
          </a:prstGeom>
        </p:spPr>
        <p:txBody>
          <a:bodyPr wrap="none">
            <a:spAutoFit/>
          </a:bodyPr>
          <a:lstStyle>
            <a:defPPr>
              <a:defRPr lang="en-US"/>
            </a:defPPr>
            <a:lvl1pPr>
              <a:defRPr sz="1600" b="1">
                <a:solidFill>
                  <a:srgbClr val="FF0000"/>
                </a:solidFill>
                <a:latin typeface="Source Sans Pro"/>
              </a:defRPr>
            </a:lvl1pPr>
          </a:lstStyle>
          <a:p>
            <a:r>
              <a:rPr lang="zh-CN" altLang="en-US" b="0" i="1" dirty="0">
                <a:solidFill>
                  <a:schemeClr val="tx1"/>
                </a:solidFill>
              </a:rPr>
              <a:t>模型</a:t>
            </a:r>
            <a:endParaRPr lang="en-US" b="0" i="1" dirty="0">
              <a:solidFill>
                <a:schemeClr val="tx1"/>
              </a:solidFill>
            </a:endParaRPr>
          </a:p>
        </p:txBody>
      </p:sp>
      <p:grpSp>
        <p:nvGrpSpPr>
          <p:cNvPr id="18" name="Group 17">
            <a:extLst>
              <a:ext uri="{FF2B5EF4-FFF2-40B4-BE49-F238E27FC236}">
                <a16:creationId xmlns:a16="http://schemas.microsoft.com/office/drawing/2014/main" id="{A1962026-98B7-4528-9CA1-A66AF6BEE8AC}"/>
              </a:ext>
            </a:extLst>
          </p:cNvPr>
          <p:cNvGrpSpPr/>
          <p:nvPr/>
        </p:nvGrpSpPr>
        <p:grpSpPr>
          <a:xfrm>
            <a:off x="6993304" y="2319086"/>
            <a:ext cx="1920339" cy="2315940"/>
            <a:chOff x="9027552" y="1669802"/>
            <a:chExt cx="2350306" cy="2834482"/>
          </a:xfrm>
        </p:grpSpPr>
        <p:pic>
          <p:nvPicPr>
            <p:cNvPr id="19" name="Picture 12" descr="Image result for Smart Security Camera">
              <a:extLst>
                <a:ext uri="{FF2B5EF4-FFF2-40B4-BE49-F238E27FC236}">
                  <a16:creationId xmlns:a16="http://schemas.microsoft.com/office/drawing/2014/main" id="{A5BEF10C-181A-40C1-90A6-67AF6D651C0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36253" y="1669802"/>
              <a:ext cx="1022658" cy="74614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4" descr="Image result for Smartphone">
              <a:extLst>
                <a:ext uri="{FF2B5EF4-FFF2-40B4-BE49-F238E27FC236}">
                  <a16:creationId xmlns:a16="http://schemas.microsoft.com/office/drawing/2014/main" id="{91192DE0-597F-4BA6-9F4C-E6ED850F03A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43648" y="1728029"/>
              <a:ext cx="852631" cy="67876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6" descr="Image result for voice assistant">
              <a:extLst>
                <a:ext uri="{FF2B5EF4-FFF2-40B4-BE49-F238E27FC236}">
                  <a16:creationId xmlns:a16="http://schemas.microsoft.com/office/drawing/2014/main" id="{73DAFEB3-682D-4502-8EF6-3A04F414290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559433" y="2446823"/>
              <a:ext cx="818425" cy="110728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8" descr="Image result for cloud server">
              <a:extLst>
                <a:ext uri="{FF2B5EF4-FFF2-40B4-BE49-F238E27FC236}">
                  <a16:creationId xmlns:a16="http://schemas.microsoft.com/office/drawing/2014/main" id="{EA703989-6BBB-4562-9AFE-D69330CE30B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27552" y="2459380"/>
              <a:ext cx="1286402" cy="77846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0" descr="Image result for robot arm">
              <a:extLst>
                <a:ext uri="{FF2B5EF4-FFF2-40B4-BE49-F238E27FC236}">
                  <a16:creationId xmlns:a16="http://schemas.microsoft.com/office/drawing/2014/main" id="{CBA7F90F-64C8-48EB-B542-BC4D3764FEC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257509" y="3255333"/>
              <a:ext cx="1293862" cy="864022"/>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CFD60478-8CC7-4F1D-B825-16B7D82301E9}"/>
                </a:ext>
              </a:extLst>
            </p:cNvPr>
            <p:cNvSpPr txBox="1"/>
            <p:nvPr/>
          </p:nvSpPr>
          <p:spPr>
            <a:xfrm>
              <a:off x="9850686" y="4089927"/>
              <a:ext cx="1230516" cy="414357"/>
            </a:xfrm>
            <a:prstGeom prst="rect">
              <a:avLst/>
            </a:prstGeom>
          </p:spPr>
          <p:txBody>
            <a:bodyPr wrap="none">
              <a:spAutoFit/>
            </a:bodyPr>
            <a:lstStyle>
              <a:defPPr>
                <a:defRPr lang="en-US"/>
              </a:defPPr>
              <a:lvl1pPr>
                <a:defRPr sz="1600" b="1">
                  <a:solidFill>
                    <a:srgbClr val="FF0000"/>
                  </a:solidFill>
                  <a:latin typeface="Source Sans Pro"/>
                </a:defRPr>
              </a:lvl1pPr>
            </a:lstStyle>
            <a:p>
              <a:pPr algn="ctr"/>
              <a:r>
                <a:rPr lang="zh-CN" altLang="en-US" b="0" i="1" dirty="0">
                  <a:solidFill>
                    <a:schemeClr val="tx1"/>
                  </a:solidFill>
                </a:rPr>
                <a:t>生产环境</a:t>
              </a:r>
              <a:endParaRPr lang="en-US" b="0" i="1" dirty="0">
                <a:solidFill>
                  <a:schemeClr val="tx1"/>
                </a:solidFill>
              </a:endParaRPr>
            </a:p>
          </p:txBody>
        </p:sp>
      </p:grpSp>
      <p:pic>
        <p:nvPicPr>
          <p:cNvPr id="25" name="Graphic 24" descr="Users">
            <a:extLst>
              <a:ext uri="{FF2B5EF4-FFF2-40B4-BE49-F238E27FC236}">
                <a16:creationId xmlns:a16="http://schemas.microsoft.com/office/drawing/2014/main" id="{85175DA0-374D-49C3-AB93-C0E4198AB0D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212069" y="2939486"/>
            <a:ext cx="1057162" cy="1057162"/>
          </a:xfrm>
          <a:prstGeom prst="rect">
            <a:avLst/>
          </a:prstGeom>
        </p:spPr>
      </p:pic>
      <p:sp>
        <p:nvSpPr>
          <p:cNvPr id="26" name="TextBox 25">
            <a:extLst>
              <a:ext uri="{FF2B5EF4-FFF2-40B4-BE49-F238E27FC236}">
                <a16:creationId xmlns:a16="http://schemas.microsoft.com/office/drawing/2014/main" id="{BC754A11-404A-4A46-9243-93BB42BD93E6}"/>
              </a:ext>
            </a:extLst>
          </p:cNvPr>
          <p:cNvSpPr txBox="1"/>
          <p:nvPr/>
        </p:nvSpPr>
        <p:spPr>
          <a:xfrm>
            <a:off x="10443134" y="3833502"/>
            <a:ext cx="595035" cy="338554"/>
          </a:xfrm>
          <a:prstGeom prst="rect">
            <a:avLst/>
          </a:prstGeom>
        </p:spPr>
        <p:txBody>
          <a:bodyPr wrap="none">
            <a:spAutoFit/>
          </a:bodyPr>
          <a:lstStyle>
            <a:defPPr>
              <a:defRPr lang="en-US"/>
            </a:defPPr>
            <a:lvl1pPr>
              <a:defRPr sz="1600" b="1">
                <a:solidFill>
                  <a:srgbClr val="FF0000"/>
                </a:solidFill>
                <a:latin typeface="Source Sans Pro"/>
              </a:defRPr>
            </a:lvl1pPr>
          </a:lstStyle>
          <a:p>
            <a:pPr algn="ctr"/>
            <a:r>
              <a:rPr lang="zh-CN" altLang="en-US" b="0" i="1" dirty="0">
                <a:solidFill>
                  <a:schemeClr val="tx1"/>
                </a:solidFill>
              </a:rPr>
              <a:t>用户</a:t>
            </a:r>
            <a:endParaRPr lang="en-US" b="0" i="1" dirty="0">
              <a:solidFill>
                <a:schemeClr val="tx1"/>
              </a:solidFill>
            </a:endParaRPr>
          </a:p>
        </p:txBody>
      </p:sp>
      <p:sp>
        <p:nvSpPr>
          <p:cNvPr id="27" name="Arrow: Right 26">
            <a:extLst>
              <a:ext uri="{FF2B5EF4-FFF2-40B4-BE49-F238E27FC236}">
                <a16:creationId xmlns:a16="http://schemas.microsoft.com/office/drawing/2014/main" id="{47DCCF79-73B7-4B1D-B590-4723CD901EC5}"/>
              </a:ext>
            </a:extLst>
          </p:cNvPr>
          <p:cNvSpPr/>
          <p:nvPr/>
        </p:nvSpPr>
        <p:spPr bwMode="auto">
          <a:xfrm flipH="1">
            <a:off x="9073785" y="3341811"/>
            <a:ext cx="885469" cy="34548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a:extLst>
              <a:ext uri="{FF2B5EF4-FFF2-40B4-BE49-F238E27FC236}">
                <a16:creationId xmlns:a16="http://schemas.microsoft.com/office/drawing/2014/main" id="{5580E58D-FFB3-49A3-911C-60C520F2F601}"/>
              </a:ext>
            </a:extLst>
          </p:cNvPr>
          <p:cNvSpPr txBox="1"/>
          <p:nvPr/>
        </p:nvSpPr>
        <p:spPr>
          <a:xfrm>
            <a:off x="9259626" y="3091571"/>
            <a:ext cx="595035" cy="338554"/>
          </a:xfrm>
          <a:prstGeom prst="rect">
            <a:avLst/>
          </a:prstGeom>
        </p:spPr>
        <p:txBody>
          <a:bodyPr wrap="none">
            <a:spAutoFit/>
          </a:bodyPr>
          <a:lstStyle>
            <a:defPPr>
              <a:defRPr lang="en-US"/>
            </a:defPPr>
            <a:lvl1pPr>
              <a:defRPr sz="1600" b="1">
                <a:solidFill>
                  <a:srgbClr val="FF0000"/>
                </a:solidFill>
                <a:latin typeface="Source Sans Pro"/>
              </a:defRPr>
            </a:lvl1pPr>
          </a:lstStyle>
          <a:p>
            <a:r>
              <a:rPr lang="zh-CN" altLang="en-US" dirty="0">
                <a:solidFill>
                  <a:schemeClr val="accent2">
                    <a:lumMod val="75000"/>
                    <a:lumOff val="25000"/>
                  </a:schemeClr>
                </a:solidFill>
              </a:rPr>
              <a:t>使用</a:t>
            </a:r>
            <a:endParaRPr lang="en-US" dirty="0">
              <a:solidFill>
                <a:schemeClr val="accent2">
                  <a:lumMod val="75000"/>
                  <a:lumOff val="25000"/>
                </a:schemeClr>
              </a:solidFill>
            </a:endParaRPr>
          </a:p>
        </p:txBody>
      </p:sp>
      <p:grpSp>
        <p:nvGrpSpPr>
          <p:cNvPr id="30" name="Group 29">
            <a:extLst>
              <a:ext uri="{FF2B5EF4-FFF2-40B4-BE49-F238E27FC236}">
                <a16:creationId xmlns:a16="http://schemas.microsoft.com/office/drawing/2014/main" id="{A2BDF0D8-7CF2-4095-8D35-3172B7451C0D}"/>
              </a:ext>
            </a:extLst>
          </p:cNvPr>
          <p:cNvGrpSpPr/>
          <p:nvPr/>
        </p:nvGrpSpPr>
        <p:grpSpPr>
          <a:xfrm>
            <a:off x="9735397" y="2538310"/>
            <a:ext cx="2010505" cy="382939"/>
            <a:chOff x="9854661" y="2150939"/>
            <a:chExt cx="2010505" cy="382939"/>
          </a:xfrm>
        </p:grpSpPr>
        <p:sp>
          <p:nvSpPr>
            <p:cNvPr id="29" name="Rectangle: Rounded Corners 28">
              <a:extLst>
                <a:ext uri="{FF2B5EF4-FFF2-40B4-BE49-F238E27FC236}">
                  <a16:creationId xmlns:a16="http://schemas.microsoft.com/office/drawing/2014/main" id="{63B2AA4B-1A9F-4C09-B6E4-EF930C8A8770}"/>
                </a:ext>
              </a:extLst>
            </p:cNvPr>
            <p:cNvSpPr/>
            <p:nvPr/>
          </p:nvSpPr>
          <p:spPr bwMode="auto">
            <a:xfrm>
              <a:off x="10058400" y="2150939"/>
              <a:ext cx="1806766" cy="38293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zh-CN" altLang="en-US" sz="1800" dirty="0">
                  <a:solidFill>
                    <a:srgbClr val="FF0000"/>
                  </a:solidFill>
                  <a:ea typeface="Segoe UI" pitchFamily="34" charset="0"/>
                  <a:cs typeface="Segoe UI" pitchFamily="34" charset="0"/>
                </a:rPr>
                <a:t>对抗样本攻击</a:t>
              </a:r>
              <a:endParaRPr lang="en-US" sz="1800" dirty="0" err="1">
                <a:solidFill>
                  <a:srgbClr val="FF0000"/>
                </a:solidFill>
                <a:ea typeface="Segoe UI" pitchFamily="34" charset="0"/>
                <a:cs typeface="Segoe UI" pitchFamily="34" charset="0"/>
              </a:endParaRPr>
            </a:p>
          </p:txBody>
        </p:sp>
        <p:pic>
          <p:nvPicPr>
            <p:cNvPr id="4098" name="Picture 2" descr="See the source image">
              <a:extLst>
                <a:ext uri="{FF2B5EF4-FFF2-40B4-BE49-F238E27FC236}">
                  <a16:creationId xmlns:a16="http://schemas.microsoft.com/office/drawing/2014/main" id="{FC1F0CE9-0518-4732-ADAD-C35163CF7DF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854661" y="2159933"/>
              <a:ext cx="361771" cy="3617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711B0348-9B81-40E1-A164-458E16E7E8FA}"/>
              </a:ext>
            </a:extLst>
          </p:cNvPr>
          <p:cNvGrpSpPr/>
          <p:nvPr/>
        </p:nvGrpSpPr>
        <p:grpSpPr>
          <a:xfrm>
            <a:off x="2872169" y="1986486"/>
            <a:ext cx="2010505" cy="382939"/>
            <a:chOff x="9854661" y="2150939"/>
            <a:chExt cx="2010505" cy="382939"/>
          </a:xfrm>
        </p:grpSpPr>
        <p:sp>
          <p:nvSpPr>
            <p:cNvPr id="33" name="Rectangle: Rounded Corners 32">
              <a:extLst>
                <a:ext uri="{FF2B5EF4-FFF2-40B4-BE49-F238E27FC236}">
                  <a16:creationId xmlns:a16="http://schemas.microsoft.com/office/drawing/2014/main" id="{0B61CD8D-65B4-44D7-9B28-AD068F5D4EFD}"/>
                </a:ext>
              </a:extLst>
            </p:cNvPr>
            <p:cNvSpPr/>
            <p:nvPr/>
          </p:nvSpPr>
          <p:spPr bwMode="auto">
            <a:xfrm>
              <a:off x="10058400" y="2150939"/>
              <a:ext cx="1806766" cy="38293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zh-CN" altLang="en-US" sz="1800" dirty="0">
                  <a:solidFill>
                    <a:srgbClr val="FF0000"/>
                  </a:solidFill>
                  <a:ea typeface="Segoe UI" pitchFamily="34" charset="0"/>
                  <a:cs typeface="Segoe UI" pitchFamily="34" charset="0"/>
                </a:rPr>
                <a:t>后门植入</a:t>
              </a:r>
              <a:endParaRPr lang="en-US" sz="1800" dirty="0" err="1">
                <a:solidFill>
                  <a:srgbClr val="FF0000"/>
                </a:solidFill>
                <a:ea typeface="Segoe UI" pitchFamily="34" charset="0"/>
                <a:cs typeface="Segoe UI" pitchFamily="34" charset="0"/>
              </a:endParaRPr>
            </a:p>
          </p:txBody>
        </p:sp>
        <p:pic>
          <p:nvPicPr>
            <p:cNvPr id="34" name="Picture 2" descr="See the source image">
              <a:extLst>
                <a:ext uri="{FF2B5EF4-FFF2-40B4-BE49-F238E27FC236}">
                  <a16:creationId xmlns:a16="http://schemas.microsoft.com/office/drawing/2014/main" id="{9D2E6010-B3E6-4483-A4F3-F6570C376D7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854661" y="2159933"/>
              <a:ext cx="361771" cy="3617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a:extLst>
              <a:ext uri="{FF2B5EF4-FFF2-40B4-BE49-F238E27FC236}">
                <a16:creationId xmlns:a16="http://schemas.microsoft.com/office/drawing/2014/main" id="{342E431D-7788-4F3F-8BA4-76D794D27C40}"/>
              </a:ext>
            </a:extLst>
          </p:cNvPr>
          <p:cNvGrpSpPr/>
          <p:nvPr/>
        </p:nvGrpSpPr>
        <p:grpSpPr>
          <a:xfrm>
            <a:off x="4135365" y="5392905"/>
            <a:ext cx="2010505" cy="382939"/>
            <a:chOff x="9854661" y="2150939"/>
            <a:chExt cx="2010505" cy="382939"/>
          </a:xfrm>
        </p:grpSpPr>
        <p:sp>
          <p:nvSpPr>
            <p:cNvPr id="36" name="Rectangle: Rounded Corners 35">
              <a:extLst>
                <a:ext uri="{FF2B5EF4-FFF2-40B4-BE49-F238E27FC236}">
                  <a16:creationId xmlns:a16="http://schemas.microsoft.com/office/drawing/2014/main" id="{B1F6ABDD-E636-4408-BA7C-68AFE58CC49A}"/>
                </a:ext>
              </a:extLst>
            </p:cNvPr>
            <p:cNvSpPr/>
            <p:nvPr/>
          </p:nvSpPr>
          <p:spPr bwMode="auto">
            <a:xfrm>
              <a:off x="10058400" y="2150939"/>
              <a:ext cx="1806766" cy="38293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zh-CN" altLang="en-US" sz="1800" dirty="0">
                  <a:solidFill>
                    <a:srgbClr val="FF0000"/>
                  </a:solidFill>
                  <a:ea typeface="Segoe UI" pitchFamily="34" charset="0"/>
                  <a:cs typeface="Segoe UI" pitchFamily="34" charset="0"/>
                </a:rPr>
                <a:t>隐私泄露</a:t>
              </a:r>
              <a:endParaRPr lang="en-US" sz="1800" dirty="0" err="1">
                <a:solidFill>
                  <a:srgbClr val="FF0000"/>
                </a:solidFill>
                <a:ea typeface="Segoe UI" pitchFamily="34" charset="0"/>
                <a:cs typeface="Segoe UI" pitchFamily="34" charset="0"/>
              </a:endParaRPr>
            </a:p>
          </p:txBody>
        </p:sp>
        <p:pic>
          <p:nvPicPr>
            <p:cNvPr id="37" name="Picture 2" descr="See the source image">
              <a:extLst>
                <a:ext uri="{FF2B5EF4-FFF2-40B4-BE49-F238E27FC236}">
                  <a16:creationId xmlns:a16="http://schemas.microsoft.com/office/drawing/2014/main" id="{7F9EE884-F232-434C-82FD-EA08D526526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854661" y="2159933"/>
              <a:ext cx="361771" cy="3617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8" name="Group 37">
            <a:extLst>
              <a:ext uri="{FF2B5EF4-FFF2-40B4-BE49-F238E27FC236}">
                <a16:creationId xmlns:a16="http://schemas.microsoft.com/office/drawing/2014/main" id="{3128CF05-C28B-487B-8CB1-3F3511BB4B12}"/>
              </a:ext>
            </a:extLst>
          </p:cNvPr>
          <p:cNvGrpSpPr/>
          <p:nvPr/>
        </p:nvGrpSpPr>
        <p:grpSpPr>
          <a:xfrm>
            <a:off x="7163302" y="4971658"/>
            <a:ext cx="2010505" cy="382939"/>
            <a:chOff x="9854661" y="2150939"/>
            <a:chExt cx="2010505" cy="382939"/>
          </a:xfrm>
        </p:grpSpPr>
        <p:sp>
          <p:nvSpPr>
            <p:cNvPr id="39" name="Rectangle: Rounded Corners 38">
              <a:extLst>
                <a:ext uri="{FF2B5EF4-FFF2-40B4-BE49-F238E27FC236}">
                  <a16:creationId xmlns:a16="http://schemas.microsoft.com/office/drawing/2014/main" id="{EABE08D1-5090-45E2-8F7E-7466E2A9DF53}"/>
                </a:ext>
              </a:extLst>
            </p:cNvPr>
            <p:cNvSpPr/>
            <p:nvPr/>
          </p:nvSpPr>
          <p:spPr bwMode="auto">
            <a:xfrm>
              <a:off x="10058400" y="2150939"/>
              <a:ext cx="1806766" cy="38293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zh-CN" altLang="en-US" sz="1800" dirty="0">
                  <a:solidFill>
                    <a:srgbClr val="FF0000"/>
                  </a:solidFill>
                  <a:ea typeface="Segoe UI" pitchFamily="34" charset="0"/>
                  <a:cs typeface="Segoe UI" pitchFamily="34" charset="0"/>
                </a:rPr>
                <a:t>模型窃取</a:t>
              </a:r>
              <a:endParaRPr lang="en-US" sz="1800" dirty="0" err="1">
                <a:solidFill>
                  <a:srgbClr val="FF0000"/>
                </a:solidFill>
                <a:ea typeface="Segoe UI" pitchFamily="34" charset="0"/>
                <a:cs typeface="Segoe UI" pitchFamily="34" charset="0"/>
              </a:endParaRPr>
            </a:p>
          </p:txBody>
        </p:sp>
        <p:pic>
          <p:nvPicPr>
            <p:cNvPr id="40" name="Picture 2" descr="See the source image">
              <a:extLst>
                <a:ext uri="{FF2B5EF4-FFF2-40B4-BE49-F238E27FC236}">
                  <a16:creationId xmlns:a16="http://schemas.microsoft.com/office/drawing/2014/main" id="{D76DB47F-AFCE-4134-9244-912FE26EF20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854661" y="2159933"/>
              <a:ext cx="361771" cy="3617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 name="Group 40">
            <a:extLst>
              <a:ext uri="{FF2B5EF4-FFF2-40B4-BE49-F238E27FC236}">
                <a16:creationId xmlns:a16="http://schemas.microsoft.com/office/drawing/2014/main" id="{667AC7B6-1092-4FB5-A4FD-49DA63996C2B}"/>
              </a:ext>
            </a:extLst>
          </p:cNvPr>
          <p:cNvGrpSpPr/>
          <p:nvPr/>
        </p:nvGrpSpPr>
        <p:grpSpPr>
          <a:xfrm>
            <a:off x="5675987" y="1719968"/>
            <a:ext cx="2010505" cy="382939"/>
            <a:chOff x="9854661" y="2150939"/>
            <a:chExt cx="2010505" cy="382939"/>
          </a:xfrm>
        </p:grpSpPr>
        <p:sp>
          <p:nvSpPr>
            <p:cNvPr id="42" name="Rectangle: Rounded Corners 41">
              <a:extLst>
                <a:ext uri="{FF2B5EF4-FFF2-40B4-BE49-F238E27FC236}">
                  <a16:creationId xmlns:a16="http://schemas.microsoft.com/office/drawing/2014/main" id="{8E40747D-9082-49B3-880A-0F195F82BAA6}"/>
                </a:ext>
              </a:extLst>
            </p:cNvPr>
            <p:cNvSpPr/>
            <p:nvPr/>
          </p:nvSpPr>
          <p:spPr bwMode="auto">
            <a:xfrm>
              <a:off x="10058400" y="2150939"/>
              <a:ext cx="1806766" cy="38293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zh-CN" altLang="en-US" sz="1800" dirty="0">
                  <a:solidFill>
                    <a:srgbClr val="FF0000"/>
                  </a:solidFill>
                  <a:ea typeface="Segoe UI" pitchFamily="34" charset="0"/>
                  <a:cs typeface="Segoe UI" pitchFamily="34" charset="0"/>
                </a:rPr>
                <a:t>模型反转攻击</a:t>
              </a:r>
              <a:endParaRPr lang="en-US" sz="1800" dirty="0" err="1">
                <a:solidFill>
                  <a:srgbClr val="FF0000"/>
                </a:solidFill>
                <a:ea typeface="Segoe UI" pitchFamily="34" charset="0"/>
                <a:cs typeface="Segoe UI" pitchFamily="34" charset="0"/>
              </a:endParaRPr>
            </a:p>
          </p:txBody>
        </p:sp>
        <p:pic>
          <p:nvPicPr>
            <p:cNvPr id="43" name="Picture 2" descr="See the source image">
              <a:extLst>
                <a:ext uri="{FF2B5EF4-FFF2-40B4-BE49-F238E27FC236}">
                  <a16:creationId xmlns:a16="http://schemas.microsoft.com/office/drawing/2014/main" id="{B736AF5B-9F1D-411A-9C56-B577A9CA02F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854661" y="2159933"/>
              <a:ext cx="361771" cy="3617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4" name="Group 43">
            <a:extLst>
              <a:ext uri="{FF2B5EF4-FFF2-40B4-BE49-F238E27FC236}">
                <a16:creationId xmlns:a16="http://schemas.microsoft.com/office/drawing/2014/main" id="{18DF900D-DB4D-4622-AEE3-E9141478814B}"/>
              </a:ext>
            </a:extLst>
          </p:cNvPr>
          <p:cNvGrpSpPr/>
          <p:nvPr/>
        </p:nvGrpSpPr>
        <p:grpSpPr>
          <a:xfrm>
            <a:off x="705911" y="4672550"/>
            <a:ext cx="2010505" cy="382939"/>
            <a:chOff x="9854661" y="2150939"/>
            <a:chExt cx="2010505" cy="382939"/>
          </a:xfrm>
        </p:grpSpPr>
        <p:sp>
          <p:nvSpPr>
            <p:cNvPr id="45" name="Rectangle: Rounded Corners 44">
              <a:extLst>
                <a:ext uri="{FF2B5EF4-FFF2-40B4-BE49-F238E27FC236}">
                  <a16:creationId xmlns:a16="http://schemas.microsoft.com/office/drawing/2014/main" id="{D0A0D960-0230-4A92-88ED-90215719810C}"/>
                </a:ext>
              </a:extLst>
            </p:cNvPr>
            <p:cNvSpPr/>
            <p:nvPr/>
          </p:nvSpPr>
          <p:spPr bwMode="auto">
            <a:xfrm>
              <a:off x="10058400" y="2150939"/>
              <a:ext cx="1806766" cy="38293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zh-CN" altLang="en-US" sz="1800" dirty="0">
                  <a:solidFill>
                    <a:srgbClr val="FF0000"/>
                  </a:solidFill>
                  <a:ea typeface="Segoe UI" pitchFamily="34" charset="0"/>
                  <a:cs typeface="Segoe UI" pitchFamily="34" charset="0"/>
                </a:rPr>
                <a:t>数据投毒</a:t>
              </a:r>
              <a:endParaRPr lang="en-US" sz="1800" dirty="0" err="1">
                <a:solidFill>
                  <a:srgbClr val="FF0000"/>
                </a:solidFill>
                <a:ea typeface="Segoe UI" pitchFamily="34" charset="0"/>
                <a:cs typeface="Segoe UI" pitchFamily="34" charset="0"/>
              </a:endParaRPr>
            </a:p>
          </p:txBody>
        </p:sp>
        <p:pic>
          <p:nvPicPr>
            <p:cNvPr id="46" name="Picture 2" descr="See the source image">
              <a:extLst>
                <a:ext uri="{FF2B5EF4-FFF2-40B4-BE49-F238E27FC236}">
                  <a16:creationId xmlns:a16="http://schemas.microsoft.com/office/drawing/2014/main" id="{C1BA8A24-E4D2-4175-BD54-EEDE8A5F8C3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854661" y="2159933"/>
              <a:ext cx="361771" cy="3617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Group 46">
            <a:extLst>
              <a:ext uri="{FF2B5EF4-FFF2-40B4-BE49-F238E27FC236}">
                <a16:creationId xmlns:a16="http://schemas.microsoft.com/office/drawing/2014/main" id="{D5BA8569-3ABD-45D2-8CFF-81FE5EC43991}"/>
              </a:ext>
            </a:extLst>
          </p:cNvPr>
          <p:cNvGrpSpPr/>
          <p:nvPr/>
        </p:nvGrpSpPr>
        <p:grpSpPr>
          <a:xfrm>
            <a:off x="8730144" y="4397084"/>
            <a:ext cx="2010505" cy="382939"/>
            <a:chOff x="9854661" y="2150939"/>
            <a:chExt cx="2010505" cy="382939"/>
          </a:xfrm>
        </p:grpSpPr>
        <p:sp>
          <p:nvSpPr>
            <p:cNvPr id="48" name="Rectangle: Rounded Corners 47">
              <a:extLst>
                <a:ext uri="{FF2B5EF4-FFF2-40B4-BE49-F238E27FC236}">
                  <a16:creationId xmlns:a16="http://schemas.microsoft.com/office/drawing/2014/main" id="{BEFCA84E-56C4-4C58-9531-247CB9D60DED}"/>
                </a:ext>
              </a:extLst>
            </p:cNvPr>
            <p:cNvSpPr/>
            <p:nvPr/>
          </p:nvSpPr>
          <p:spPr bwMode="auto">
            <a:xfrm>
              <a:off x="10058400" y="2150939"/>
              <a:ext cx="1806766" cy="38293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zh-CN" altLang="en-US" sz="1800" dirty="0">
                  <a:solidFill>
                    <a:srgbClr val="FF0000"/>
                  </a:solidFill>
                  <a:ea typeface="Segoe UI" pitchFamily="34" charset="0"/>
                  <a:cs typeface="Segoe UI" pitchFamily="34" charset="0"/>
                </a:rPr>
                <a:t>运行环境攻击</a:t>
              </a:r>
              <a:endParaRPr lang="en-US" sz="1800" dirty="0" err="1">
                <a:solidFill>
                  <a:srgbClr val="FF0000"/>
                </a:solidFill>
                <a:ea typeface="Segoe UI" pitchFamily="34" charset="0"/>
                <a:cs typeface="Segoe UI" pitchFamily="34" charset="0"/>
              </a:endParaRPr>
            </a:p>
          </p:txBody>
        </p:sp>
        <p:pic>
          <p:nvPicPr>
            <p:cNvPr id="49" name="Picture 2" descr="See the source image">
              <a:extLst>
                <a:ext uri="{FF2B5EF4-FFF2-40B4-BE49-F238E27FC236}">
                  <a16:creationId xmlns:a16="http://schemas.microsoft.com/office/drawing/2014/main" id="{1A949A41-D07C-4344-8D8A-76F86033159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854661" y="2159933"/>
              <a:ext cx="361771" cy="361771"/>
            </a:xfrm>
            <a:prstGeom prst="rect">
              <a:avLst/>
            </a:prstGeom>
            <a:noFill/>
            <a:extLst>
              <a:ext uri="{909E8E84-426E-40DD-AFC4-6F175D3DCCD1}">
                <a14:hiddenFill xmlns:a14="http://schemas.microsoft.com/office/drawing/2010/main">
                  <a:solidFill>
                    <a:srgbClr val="FFFFFF"/>
                  </a:solidFill>
                </a14:hiddenFill>
              </a:ext>
            </a:extLst>
          </p:spPr>
        </p:pic>
      </p:grpSp>
      <p:sp>
        <p:nvSpPr>
          <p:cNvPr id="50" name="Rectangle 49">
            <a:extLst>
              <a:ext uri="{FF2B5EF4-FFF2-40B4-BE49-F238E27FC236}">
                <a16:creationId xmlns:a16="http://schemas.microsoft.com/office/drawing/2014/main" id="{D229A523-1E5D-47A1-A7E5-697CC1533B00}"/>
              </a:ext>
            </a:extLst>
          </p:cNvPr>
          <p:cNvSpPr/>
          <p:nvPr/>
        </p:nvSpPr>
        <p:spPr>
          <a:xfrm>
            <a:off x="11501244" y="81702"/>
            <a:ext cx="595035" cy="338554"/>
          </a:xfrm>
          <a:prstGeom prst="rect">
            <a:avLst/>
          </a:prstGeom>
        </p:spPr>
        <p:txBody>
          <a:bodyPr wrap="none">
            <a:spAutoFit/>
          </a:bodyPr>
          <a:lstStyle/>
          <a:p>
            <a:pPr algn="r"/>
            <a:r>
              <a:rPr lang="zh-CN" altLang="en-US" sz="1600" dirty="0">
                <a:solidFill>
                  <a:schemeClr val="bg2">
                    <a:lumMod val="50000"/>
                  </a:schemeClr>
                </a:solidFill>
              </a:rPr>
              <a:t>总结</a:t>
            </a:r>
            <a:endParaRPr lang="en-US" sz="1600" dirty="0">
              <a:solidFill>
                <a:schemeClr val="bg2">
                  <a:lumMod val="50000"/>
                </a:schemeClr>
              </a:solidFill>
            </a:endParaRPr>
          </a:p>
        </p:txBody>
      </p:sp>
      <p:grpSp>
        <p:nvGrpSpPr>
          <p:cNvPr id="51" name="Group 50">
            <a:extLst>
              <a:ext uri="{FF2B5EF4-FFF2-40B4-BE49-F238E27FC236}">
                <a16:creationId xmlns:a16="http://schemas.microsoft.com/office/drawing/2014/main" id="{944C81A5-E90A-48C4-8DC9-E995A512E662}"/>
              </a:ext>
            </a:extLst>
          </p:cNvPr>
          <p:cNvGrpSpPr/>
          <p:nvPr/>
        </p:nvGrpSpPr>
        <p:grpSpPr>
          <a:xfrm>
            <a:off x="5147214" y="4083155"/>
            <a:ext cx="1591551" cy="382939"/>
            <a:chOff x="9854661" y="2150939"/>
            <a:chExt cx="1591551" cy="382939"/>
          </a:xfrm>
        </p:grpSpPr>
        <p:sp>
          <p:nvSpPr>
            <p:cNvPr id="52" name="Rectangle: Rounded Corners 51">
              <a:extLst>
                <a:ext uri="{FF2B5EF4-FFF2-40B4-BE49-F238E27FC236}">
                  <a16:creationId xmlns:a16="http://schemas.microsoft.com/office/drawing/2014/main" id="{8AE0BCB4-F276-4782-B9A3-CD7B2D38F75C}"/>
                </a:ext>
              </a:extLst>
            </p:cNvPr>
            <p:cNvSpPr/>
            <p:nvPr/>
          </p:nvSpPr>
          <p:spPr bwMode="auto">
            <a:xfrm>
              <a:off x="10058400" y="2150939"/>
              <a:ext cx="1387812" cy="38293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zh-CN" altLang="en-US" sz="1800" dirty="0">
                  <a:solidFill>
                    <a:srgbClr val="FF0000"/>
                  </a:solidFill>
                  <a:ea typeface="Segoe UI" pitchFamily="34" charset="0"/>
                  <a:cs typeface="Segoe UI" pitchFamily="34" charset="0"/>
                </a:rPr>
                <a:t>模型偏见</a:t>
              </a:r>
              <a:endParaRPr lang="en-US" sz="1800" dirty="0" err="1">
                <a:solidFill>
                  <a:srgbClr val="FF0000"/>
                </a:solidFill>
                <a:ea typeface="Segoe UI" pitchFamily="34" charset="0"/>
                <a:cs typeface="Segoe UI" pitchFamily="34" charset="0"/>
              </a:endParaRPr>
            </a:p>
          </p:txBody>
        </p:sp>
        <p:pic>
          <p:nvPicPr>
            <p:cNvPr id="53" name="Picture 2" descr="See the source image">
              <a:extLst>
                <a:ext uri="{FF2B5EF4-FFF2-40B4-BE49-F238E27FC236}">
                  <a16:creationId xmlns:a16="http://schemas.microsoft.com/office/drawing/2014/main" id="{34847699-C3D8-4A8F-A2C2-40B0AC0434F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854661" y="2159933"/>
              <a:ext cx="361771" cy="3617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a:extLst>
              <a:ext uri="{FF2B5EF4-FFF2-40B4-BE49-F238E27FC236}">
                <a16:creationId xmlns:a16="http://schemas.microsoft.com/office/drawing/2014/main" id="{4A4FD4F3-8BC4-4661-BB85-F89D798D01CB}"/>
              </a:ext>
            </a:extLst>
          </p:cNvPr>
          <p:cNvGrpSpPr/>
          <p:nvPr/>
        </p:nvGrpSpPr>
        <p:grpSpPr>
          <a:xfrm>
            <a:off x="8834206" y="3688786"/>
            <a:ext cx="1591551" cy="382939"/>
            <a:chOff x="9854661" y="2150939"/>
            <a:chExt cx="1591551" cy="382939"/>
          </a:xfrm>
        </p:grpSpPr>
        <p:sp>
          <p:nvSpPr>
            <p:cNvPr id="55" name="Rectangle: Rounded Corners 54">
              <a:extLst>
                <a:ext uri="{FF2B5EF4-FFF2-40B4-BE49-F238E27FC236}">
                  <a16:creationId xmlns:a16="http://schemas.microsoft.com/office/drawing/2014/main" id="{4CA3CC0D-183F-4904-BD66-BC9ABBCAFB0A}"/>
                </a:ext>
              </a:extLst>
            </p:cNvPr>
            <p:cNvSpPr/>
            <p:nvPr/>
          </p:nvSpPr>
          <p:spPr bwMode="auto">
            <a:xfrm>
              <a:off x="10058400" y="2150939"/>
              <a:ext cx="1387812" cy="382939"/>
            </a:xfrm>
            <a:prstGeom prst="round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zh-CN" altLang="en-US" sz="1800" dirty="0">
                  <a:solidFill>
                    <a:srgbClr val="FF0000"/>
                  </a:solidFill>
                  <a:ea typeface="Segoe UI" pitchFamily="34" charset="0"/>
                  <a:cs typeface="Segoe UI" pitchFamily="34" charset="0"/>
                </a:rPr>
                <a:t>算法滥用</a:t>
              </a:r>
              <a:endParaRPr lang="en-US" sz="1800" dirty="0" err="1">
                <a:solidFill>
                  <a:srgbClr val="FF0000"/>
                </a:solidFill>
                <a:ea typeface="Segoe UI" pitchFamily="34" charset="0"/>
                <a:cs typeface="Segoe UI" pitchFamily="34" charset="0"/>
              </a:endParaRPr>
            </a:p>
          </p:txBody>
        </p:sp>
        <p:pic>
          <p:nvPicPr>
            <p:cNvPr id="56" name="Picture 2" descr="See the source image">
              <a:extLst>
                <a:ext uri="{FF2B5EF4-FFF2-40B4-BE49-F238E27FC236}">
                  <a16:creationId xmlns:a16="http://schemas.microsoft.com/office/drawing/2014/main" id="{B77E46B2-64AD-4FA5-8651-BF169BBF3B2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854661" y="2159933"/>
              <a:ext cx="361771" cy="36177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16612599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CCAEA-18A2-4F6D-945B-78153163D4D6}"/>
              </a:ext>
            </a:extLst>
          </p:cNvPr>
          <p:cNvSpPr>
            <a:spLocks noGrp="1"/>
          </p:cNvSpPr>
          <p:nvPr>
            <p:ph type="title"/>
          </p:nvPr>
        </p:nvSpPr>
        <p:spPr/>
        <p:txBody>
          <a:bodyPr/>
          <a:lstStyle/>
          <a:p>
            <a:r>
              <a:rPr lang="zh-CN" altLang="en-US" dirty="0"/>
              <a:t>总结 </a:t>
            </a:r>
            <a:r>
              <a:rPr lang="en-US" altLang="zh-CN" dirty="0"/>
              <a:t>&amp; </a:t>
            </a:r>
            <a:r>
              <a:rPr lang="zh-CN" altLang="en-US" dirty="0"/>
              <a:t>挑战</a:t>
            </a:r>
            <a:endParaRPr lang="en-US" dirty="0"/>
          </a:p>
        </p:txBody>
      </p:sp>
      <p:sp>
        <p:nvSpPr>
          <p:cNvPr id="3" name="Text Placeholder 2">
            <a:extLst>
              <a:ext uri="{FF2B5EF4-FFF2-40B4-BE49-F238E27FC236}">
                <a16:creationId xmlns:a16="http://schemas.microsoft.com/office/drawing/2014/main" id="{448C1F9E-2603-4457-BFEB-3487B54DBB78}"/>
              </a:ext>
            </a:extLst>
          </p:cNvPr>
          <p:cNvSpPr>
            <a:spLocks noGrp="1"/>
          </p:cNvSpPr>
          <p:nvPr>
            <p:ph type="body" sz="quarter" idx="10"/>
          </p:nvPr>
        </p:nvSpPr>
        <p:spPr>
          <a:xfrm>
            <a:off x="584200" y="1435497"/>
            <a:ext cx="11018520" cy="4099584"/>
          </a:xfrm>
        </p:spPr>
        <p:txBody>
          <a:bodyPr/>
          <a:lstStyle/>
          <a:p>
            <a:pPr marL="0" indent="0">
              <a:buNone/>
            </a:pPr>
            <a:r>
              <a:rPr lang="zh-CN" altLang="en-US" dirty="0"/>
              <a:t>相比于传统程序和系统，</a:t>
            </a:r>
            <a:r>
              <a:rPr lang="en-US" altLang="zh-CN" dirty="0"/>
              <a:t>AI</a:t>
            </a:r>
            <a:r>
              <a:rPr lang="zh-CN" altLang="en-US" dirty="0"/>
              <a:t>存在更严重的安全和隐私问题，易受到攻击、产生不确定或恶意的决策、导致隐私泄露等。</a:t>
            </a:r>
            <a:r>
              <a:rPr lang="en-US" altLang="zh-CN" dirty="0"/>
              <a:t>AI</a:t>
            </a:r>
            <a:r>
              <a:rPr lang="zh-CN" altLang="en-US" dirty="0"/>
              <a:t>在安全攸关领域应用需要有更严格的变量控制、更安全的运行环境、更充分的测试。</a:t>
            </a:r>
            <a:endParaRPr lang="en-US" altLang="zh-CN" dirty="0"/>
          </a:p>
          <a:p>
            <a:pPr marL="0" indent="0">
              <a:buNone/>
            </a:pPr>
            <a:endParaRPr lang="en-US" altLang="zh-CN" dirty="0"/>
          </a:p>
          <a:p>
            <a:pPr marL="0" indent="0">
              <a:buNone/>
            </a:pPr>
            <a:r>
              <a:rPr lang="zh-CN" altLang="en-US" dirty="0"/>
              <a:t>研究挑战和开放性问题：</a:t>
            </a:r>
            <a:endParaRPr lang="en-US" altLang="zh-CN" dirty="0"/>
          </a:p>
          <a:p>
            <a:r>
              <a:rPr lang="zh-CN" altLang="en-US" sz="2400" dirty="0"/>
              <a:t>算法决策的可解释性</a:t>
            </a:r>
            <a:endParaRPr lang="en-US" altLang="zh-CN" sz="2400" dirty="0"/>
          </a:p>
          <a:p>
            <a:r>
              <a:rPr lang="zh-CN" altLang="en-US" sz="2400" dirty="0"/>
              <a:t>安全性质的形式化保证和验证</a:t>
            </a:r>
            <a:endParaRPr lang="en-US" altLang="zh-CN" sz="2400" dirty="0"/>
          </a:p>
          <a:p>
            <a:r>
              <a:rPr lang="zh-CN" altLang="en-US" sz="2400" dirty="0"/>
              <a:t>高性能的加密算法和可信执行环境</a:t>
            </a:r>
            <a:endParaRPr lang="en-US" altLang="zh-CN" sz="2400" dirty="0"/>
          </a:p>
          <a:p>
            <a:r>
              <a:rPr lang="zh-CN" altLang="en-US" sz="2400" dirty="0"/>
              <a:t>易用的联邦学习框架</a:t>
            </a:r>
          </a:p>
        </p:txBody>
      </p:sp>
      <p:sp>
        <p:nvSpPr>
          <p:cNvPr id="4" name="Rectangle 3">
            <a:extLst>
              <a:ext uri="{FF2B5EF4-FFF2-40B4-BE49-F238E27FC236}">
                <a16:creationId xmlns:a16="http://schemas.microsoft.com/office/drawing/2014/main" id="{6FEF62C4-A8C7-4676-A6CD-19A13D259EBE}"/>
              </a:ext>
            </a:extLst>
          </p:cNvPr>
          <p:cNvSpPr/>
          <p:nvPr/>
        </p:nvSpPr>
        <p:spPr>
          <a:xfrm>
            <a:off x="11501244" y="81702"/>
            <a:ext cx="595035" cy="338554"/>
          </a:xfrm>
          <a:prstGeom prst="rect">
            <a:avLst/>
          </a:prstGeom>
        </p:spPr>
        <p:txBody>
          <a:bodyPr wrap="none">
            <a:spAutoFit/>
          </a:bodyPr>
          <a:lstStyle/>
          <a:p>
            <a:pPr algn="r"/>
            <a:r>
              <a:rPr lang="zh-CN" altLang="en-US" sz="1600" dirty="0">
                <a:solidFill>
                  <a:schemeClr val="bg2">
                    <a:lumMod val="50000"/>
                  </a:schemeClr>
                </a:solidFill>
              </a:rPr>
              <a:t>总结</a:t>
            </a:r>
            <a:endParaRPr lang="en-US" sz="1600" dirty="0">
              <a:solidFill>
                <a:schemeClr val="bg2">
                  <a:lumMod val="50000"/>
                </a:schemeClr>
              </a:solidFill>
            </a:endParaRPr>
          </a:p>
        </p:txBody>
      </p:sp>
    </p:spTree>
    <p:extLst>
      <p:ext uri="{BB962C8B-B14F-4D97-AF65-F5344CB8AC3E}">
        <p14:creationId xmlns:p14="http://schemas.microsoft.com/office/powerpoint/2010/main" val="105986678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D60CD9-FFF2-43EA-A61C-45A74F9BFC74}"/>
              </a:ext>
            </a:extLst>
          </p:cNvPr>
          <p:cNvSpPr txBox="1"/>
          <p:nvPr/>
        </p:nvSpPr>
        <p:spPr>
          <a:xfrm>
            <a:off x="5100727" y="2557990"/>
            <a:ext cx="1990545" cy="984885"/>
          </a:xfrm>
          <a:prstGeom prst="rect">
            <a:avLst/>
          </a:prstGeom>
          <a:noFill/>
        </p:spPr>
        <p:txBody>
          <a:bodyPr wrap="none" lIns="0" tIns="0" rIns="0" bIns="0" rtlCol="0">
            <a:spAutoFit/>
          </a:bodyPr>
          <a:lstStyle/>
          <a:p>
            <a:pPr algn="ctr"/>
            <a:r>
              <a:rPr lang="en-US" altLang="zh-CN" sz="3200" dirty="0">
                <a:gradFill>
                  <a:gsLst>
                    <a:gs pos="2917">
                      <a:schemeClr val="tx1"/>
                    </a:gs>
                    <a:gs pos="30000">
                      <a:schemeClr val="tx1"/>
                    </a:gs>
                  </a:gsLst>
                  <a:lin ang="5400000" scaled="0"/>
                </a:gradFill>
              </a:rPr>
              <a:t>Thank you!</a:t>
            </a:r>
          </a:p>
          <a:p>
            <a:pPr algn="ctr"/>
            <a:r>
              <a:rPr lang="en-US" sz="3200" dirty="0">
                <a:gradFill>
                  <a:gsLst>
                    <a:gs pos="2917">
                      <a:schemeClr val="tx1"/>
                    </a:gs>
                    <a:gs pos="30000">
                      <a:schemeClr val="tx1"/>
                    </a:gs>
                  </a:gsLst>
                  <a:lin ang="5400000" scaled="0"/>
                </a:gradFill>
              </a:rPr>
              <a:t>Q &amp; A</a:t>
            </a:r>
          </a:p>
        </p:txBody>
      </p:sp>
    </p:spTree>
    <p:extLst>
      <p:ext uri="{BB962C8B-B14F-4D97-AF65-F5344CB8AC3E}">
        <p14:creationId xmlns:p14="http://schemas.microsoft.com/office/powerpoint/2010/main" val="243330749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FC354-F629-4B0C-85C3-248A18D50D65}"/>
              </a:ext>
            </a:extLst>
          </p:cNvPr>
          <p:cNvSpPr>
            <a:spLocks noGrp="1"/>
          </p:cNvSpPr>
          <p:nvPr>
            <p:ph type="title"/>
          </p:nvPr>
        </p:nvSpPr>
        <p:spPr>
          <a:xfrm>
            <a:off x="358244" y="2579648"/>
            <a:ext cx="4387938" cy="553998"/>
          </a:xfrm>
        </p:spPr>
        <p:txBody>
          <a:bodyPr/>
          <a:lstStyle/>
          <a:p>
            <a:r>
              <a:rPr lang="zh-CN" altLang="en-US" dirty="0"/>
              <a:t>完整性 </a:t>
            </a:r>
            <a:r>
              <a:rPr lang="en-US" altLang="zh-CN" dirty="0"/>
              <a:t>(Integrity)</a:t>
            </a:r>
            <a:endParaRPr lang="en-US" dirty="0"/>
          </a:p>
        </p:txBody>
      </p:sp>
      <p:sp>
        <p:nvSpPr>
          <p:cNvPr id="3" name="Text Placeholder 2">
            <a:extLst>
              <a:ext uri="{FF2B5EF4-FFF2-40B4-BE49-F238E27FC236}">
                <a16:creationId xmlns:a16="http://schemas.microsoft.com/office/drawing/2014/main" id="{76911BFB-2317-4CE7-81BE-BA1B6E1185BB}"/>
              </a:ext>
            </a:extLst>
          </p:cNvPr>
          <p:cNvSpPr>
            <a:spLocks noGrp="1"/>
          </p:cNvSpPr>
          <p:nvPr>
            <p:ph type="body" sz="quarter" idx="10"/>
          </p:nvPr>
        </p:nvSpPr>
        <p:spPr>
          <a:xfrm>
            <a:off x="358220" y="3535540"/>
            <a:ext cx="4388406" cy="2154436"/>
          </a:xfrm>
        </p:spPr>
        <p:txBody>
          <a:bodyPr/>
          <a:lstStyle/>
          <a:p>
            <a:pPr marL="342900" indent="-342900">
              <a:buFont typeface="Arial" panose="020B0604020202020204" pitchFamily="34" charset="0"/>
              <a:buChar char="•"/>
            </a:pPr>
            <a:r>
              <a:rPr lang="zh-CN" altLang="en-US" dirty="0"/>
              <a:t>预测结果的鲁棒性 </a:t>
            </a:r>
            <a:r>
              <a:rPr lang="en-US" altLang="zh-CN" dirty="0"/>
              <a:t>(Robustness)</a:t>
            </a:r>
          </a:p>
          <a:p>
            <a:pPr marL="571500" lvl="1" indent="-342900">
              <a:buFont typeface="Arial" panose="020B0604020202020204" pitchFamily="34" charset="0"/>
              <a:buChar char="•"/>
            </a:pPr>
            <a:r>
              <a:rPr lang="zh-CN" altLang="en-US" dirty="0"/>
              <a:t>对抗样本攻击</a:t>
            </a:r>
            <a:endParaRPr lang="en-US" altLang="zh-CN" dirty="0"/>
          </a:p>
          <a:p>
            <a:pPr marL="571500" lvl="1" indent="-342900">
              <a:buFont typeface="Arial" panose="020B0604020202020204" pitchFamily="34" charset="0"/>
              <a:buChar char="•"/>
            </a:pPr>
            <a:r>
              <a:rPr lang="zh-CN" altLang="en-US" dirty="0"/>
              <a:t>对抗防御</a:t>
            </a:r>
            <a:endParaRPr lang="en-US" altLang="zh-CN" dirty="0"/>
          </a:p>
          <a:p>
            <a:pPr marL="342900" indent="-342900">
              <a:buFont typeface="Arial" panose="020B0604020202020204" pitchFamily="34" charset="0"/>
              <a:buChar char="•"/>
            </a:pPr>
            <a:r>
              <a:rPr lang="zh-CN" altLang="en-US" dirty="0"/>
              <a:t>预测过程的可信性 </a:t>
            </a:r>
            <a:r>
              <a:rPr lang="en-US" altLang="zh-CN" dirty="0"/>
              <a:t>(Trustworthy)</a:t>
            </a:r>
          </a:p>
          <a:p>
            <a:pPr marL="571500" lvl="1" indent="-342900">
              <a:buFont typeface="Arial" panose="020B0604020202020204" pitchFamily="34" charset="0"/>
              <a:buChar char="•"/>
            </a:pPr>
            <a:r>
              <a:rPr lang="zh-CN" altLang="en-US" dirty="0"/>
              <a:t>后门攻击</a:t>
            </a:r>
            <a:endParaRPr lang="en-US" altLang="zh-CN" dirty="0"/>
          </a:p>
          <a:p>
            <a:pPr marL="571500" lvl="1" indent="-342900">
              <a:buFont typeface="Arial" panose="020B0604020202020204" pitchFamily="34" charset="0"/>
              <a:buChar char="•"/>
            </a:pPr>
            <a:r>
              <a:rPr lang="zh-CN" altLang="en-US" dirty="0"/>
              <a:t>运行环境攻击</a:t>
            </a:r>
            <a:endParaRPr lang="en-US" dirty="0"/>
          </a:p>
        </p:txBody>
      </p:sp>
      <p:pic>
        <p:nvPicPr>
          <p:cNvPr id="10" name="Picture Placeholder 9" descr="A picture containing computer, clock&#10;&#10;Description automatically generated">
            <a:extLst>
              <a:ext uri="{FF2B5EF4-FFF2-40B4-BE49-F238E27FC236}">
                <a16:creationId xmlns:a16="http://schemas.microsoft.com/office/drawing/2014/main" id="{42302234-17CD-4FB7-9002-FF8B0D1BC252}"/>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9931" r="19931"/>
          <a:stretch>
            <a:fillRect/>
          </a:stretch>
        </p:blipFill>
        <p:spPr/>
      </p:pic>
    </p:spTree>
    <p:extLst>
      <p:ext uri="{BB962C8B-B14F-4D97-AF65-F5344CB8AC3E}">
        <p14:creationId xmlns:p14="http://schemas.microsoft.com/office/powerpoint/2010/main" val="15461245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062EC4BB-6046-49F1-B140-F4C1B751CE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7963" y="2298415"/>
            <a:ext cx="8882863" cy="335883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81136C90-8611-4B9D-950C-8773ABE12F22}"/>
              </a:ext>
            </a:extLst>
          </p:cNvPr>
          <p:cNvSpPr>
            <a:spLocks noGrp="1"/>
          </p:cNvSpPr>
          <p:nvPr>
            <p:ph type="title"/>
          </p:nvPr>
        </p:nvSpPr>
        <p:spPr/>
        <p:txBody>
          <a:bodyPr/>
          <a:lstStyle/>
          <a:p>
            <a:r>
              <a:rPr lang="zh-CN" altLang="en-US" dirty="0"/>
              <a:t>对抗样本 </a:t>
            </a:r>
            <a:r>
              <a:rPr lang="en-US" altLang="zh-CN" dirty="0"/>
              <a:t>(adversarial example)</a:t>
            </a:r>
            <a:endParaRPr lang="en-US" dirty="0"/>
          </a:p>
        </p:txBody>
      </p:sp>
      <p:sp>
        <p:nvSpPr>
          <p:cNvPr id="5" name="Text Placeholder 4">
            <a:extLst>
              <a:ext uri="{FF2B5EF4-FFF2-40B4-BE49-F238E27FC236}">
                <a16:creationId xmlns:a16="http://schemas.microsoft.com/office/drawing/2014/main" id="{6A28FCC3-01B0-492F-B5CF-498349FAAD13}"/>
              </a:ext>
            </a:extLst>
          </p:cNvPr>
          <p:cNvSpPr>
            <a:spLocks noGrp="1"/>
          </p:cNvSpPr>
          <p:nvPr>
            <p:ph type="body" sz="quarter" idx="10"/>
          </p:nvPr>
        </p:nvSpPr>
        <p:spPr>
          <a:xfrm>
            <a:off x="584200" y="1435497"/>
            <a:ext cx="11018520" cy="861774"/>
          </a:xfrm>
        </p:spPr>
        <p:txBody>
          <a:bodyPr/>
          <a:lstStyle/>
          <a:p>
            <a:r>
              <a:rPr lang="zh-CN" altLang="en-US" dirty="0"/>
              <a:t>对正常样本增加一个微弱的（肉眼无法识别的）扰动，就能导致模型预测出错 </a:t>
            </a:r>
            <a:r>
              <a:rPr lang="en-US" altLang="zh-CN" dirty="0"/>
              <a:t>[</a:t>
            </a:r>
            <a:r>
              <a:rPr lang="en-US" altLang="zh-CN" dirty="0" err="1"/>
              <a:t>Szegedy</a:t>
            </a:r>
            <a:r>
              <a:rPr lang="en-US" altLang="zh-CN" dirty="0"/>
              <a:t> ICLR2014],[Goodfellow ICLR2015]</a:t>
            </a:r>
            <a:r>
              <a:rPr lang="zh-CN" altLang="en-US" dirty="0"/>
              <a:t>。</a:t>
            </a:r>
            <a:endParaRPr lang="en-US" altLang="zh-CN" dirty="0"/>
          </a:p>
        </p:txBody>
      </p:sp>
      <p:pic>
        <p:nvPicPr>
          <p:cNvPr id="3" name="Picture 2">
            <a:extLst>
              <a:ext uri="{FF2B5EF4-FFF2-40B4-BE49-F238E27FC236}">
                <a16:creationId xmlns:a16="http://schemas.microsoft.com/office/drawing/2014/main" id="{A06432EE-3B36-4107-B188-7C2E0AC49803}"/>
              </a:ext>
            </a:extLst>
          </p:cNvPr>
          <p:cNvPicPr>
            <a:picLocks noChangeAspect="1"/>
          </p:cNvPicPr>
          <p:nvPr/>
        </p:nvPicPr>
        <p:blipFill>
          <a:blip r:embed="rId4"/>
          <a:stretch>
            <a:fillRect/>
          </a:stretch>
        </p:blipFill>
        <p:spPr>
          <a:xfrm>
            <a:off x="6357863" y="5741802"/>
            <a:ext cx="3216460" cy="424299"/>
          </a:xfrm>
          <a:prstGeom prst="rect">
            <a:avLst/>
          </a:prstGeom>
        </p:spPr>
      </p:pic>
      <p:sp>
        <p:nvSpPr>
          <p:cNvPr id="6" name="TextBox 5">
            <a:extLst>
              <a:ext uri="{FF2B5EF4-FFF2-40B4-BE49-F238E27FC236}">
                <a16:creationId xmlns:a16="http://schemas.microsoft.com/office/drawing/2014/main" id="{556E5091-B913-4152-9D65-FCB845F34DB3}"/>
              </a:ext>
            </a:extLst>
          </p:cNvPr>
          <p:cNvSpPr txBox="1"/>
          <p:nvPr/>
        </p:nvSpPr>
        <p:spPr>
          <a:xfrm>
            <a:off x="2448010" y="5822097"/>
            <a:ext cx="3909853" cy="307777"/>
          </a:xfrm>
          <a:prstGeom prst="rect">
            <a:avLst/>
          </a:prstGeom>
          <a:noFill/>
        </p:spPr>
        <p:txBody>
          <a:bodyPr wrap="none" lIns="0" tIns="0" rIns="0" bIns="0" rtlCol="0">
            <a:spAutoFit/>
          </a:bodyPr>
          <a:lstStyle/>
          <a:p>
            <a:r>
              <a:rPr lang="en-US" sz="2000" dirty="0"/>
              <a:t>Fast gradient sign method (FGSM):</a:t>
            </a:r>
            <a:endParaRPr lang="en-US" sz="2000" dirty="0">
              <a:gradFill>
                <a:gsLst>
                  <a:gs pos="2917">
                    <a:schemeClr val="tx1"/>
                  </a:gs>
                  <a:gs pos="30000">
                    <a:schemeClr val="tx1"/>
                  </a:gs>
                </a:gsLst>
                <a:lin ang="5400000" scaled="0"/>
              </a:gradFill>
            </a:endParaRPr>
          </a:p>
        </p:txBody>
      </p:sp>
      <p:sp>
        <p:nvSpPr>
          <p:cNvPr id="8" name="Rectangle 7">
            <a:extLst>
              <a:ext uri="{FF2B5EF4-FFF2-40B4-BE49-F238E27FC236}">
                <a16:creationId xmlns:a16="http://schemas.microsoft.com/office/drawing/2014/main" id="{9CF1D6C9-81C2-45B2-B376-B5DD95EA5A7F}"/>
              </a:ext>
            </a:extLst>
          </p:cNvPr>
          <p:cNvSpPr/>
          <p:nvPr/>
        </p:nvSpPr>
        <p:spPr>
          <a:xfrm>
            <a:off x="9491079" y="81702"/>
            <a:ext cx="2605200" cy="338554"/>
          </a:xfrm>
          <a:prstGeom prst="rect">
            <a:avLst/>
          </a:prstGeom>
        </p:spPr>
        <p:txBody>
          <a:bodyPr wrap="none">
            <a:spAutoFit/>
          </a:bodyPr>
          <a:lstStyle/>
          <a:p>
            <a:pPr algn="r"/>
            <a:r>
              <a:rPr lang="zh-CN" altLang="en-US" sz="1600" dirty="0">
                <a:solidFill>
                  <a:schemeClr val="bg2">
                    <a:lumMod val="50000"/>
                  </a:schemeClr>
                </a:solidFill>
              </a:rPr>
              <a:t>完整性</a:t>
            </a:r>
            <a:r>
              <a:rPr lang="en-US" altLang="zh-CN" sz="1600" dirty="0">
                <a:solidFill>
                  <a:schemeClr val="bg2">
                    <a:lumMod val="50000"/>
                  </a:schemeClr>
                </a:solidFill>
              </a:rPr>
              <a:t>-</a:t>
            </a:r>
            <a:r>
              <a:rPr lang="zh-CN" altLang="en-US" sz="1600" dirty="0">
                <a:solidFill>
                  <a:schemeClr val="bg2">
                    <a:lumMod val="50000"/>
                  </a:schemeClr>
                </a:solidFill>
              </a:rPr>
              <a:t>预测结果的鲁棒性</a:t>
            </a:r>
            <a:endParaRPr lang="en-US" sz="1600" dirty="0">
              <a:solidFill>
                <a:schemeClr val="bg2">
                  <a:lumMod val="50000"/>
                </a:schemeClr>
              </a:solidFill>
            </a:endParaRPr>
          </a:p>
        </p:txBody>
      </p:sp>
    </p:spTree>
    <p:extLst>
      <p:ext uri="{BB962C8B-B14F-4D97-AF65-F5344CB8AC3E}">
        <p14:creationId xmlns:p14="http://schemas.microsoft.com/office/powerpoint/2010/main" val="278961157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E74B384-719E-4D25-8B29-7343F9B1610F}"/>
              </a:ext>
            </a:extLst>
          </p:cNvPr>
          <p:cNvSpPr/>
          <p:nvPr/>
        </p:nvSpPr>
        <p:spPr bwMode="auto">
          <a:xfrm>
            <a:off x="64655" y="1146380"/>
            <a:ext cx="6548485" cy="5577694"/>
          </a:xfrm>
          <a:prstGeom prst="rect">
            <a:avLst/>
          </a:prstGeom>
          <a:solidFill>
            <a:schemeClr val="accent2">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a:extLst>
              <a:ext uri="{FF2B5EF4-FFF2-40B4-BE49-F238E27FC236}">
                <a16:creationId xmlns:a16="http://schemas.microsoft.com/office/drawing/2014/main" id="{CF0A0C5A-C740-4C05-9BE2-0A1550CEF38B}"/>
              </a:ext>
            </a:extLst>
          </p:cNvPr>
          <p:cNvPicPr>
            <a:picLocks noChangeAspect="1"/>
          </p:cNvPicPr>
          <p:nvPr/>
        </p:nvPicPr>
        <p:blipFill>
          <a:blip r:embed="rId3"/>
          <a:stretch>
            <a:fillRect/>
          </a:stretch>
        </p:blipFill>
        <p:spPr>
          <a:xfrm>
            <a:off x="168529" y="1534686"/>
            <a:ext cx="2503488" cy="4176935"/>
          </a:xfrm>
          <a:prstGeom prst="rect">
            <a:avLst/>
          </a:prstGeom>
        </p:spPr>
      </p:pic>
      <p:sp>
        <p:nvSpPr>
          <p:cNvPr id="4" name="Title 3">
            <a:extLst>
              <a:ext uri="{FF2B5EF4-FFF2-40B4-BE49-F238E27FC236}">
                <a16:creationId xmlns:a16="http://schemas.microsoft.com/office/drawing/2014/main" id="{81136C90-8611-4B9D-950C-8773ABE12F22}"/>
              </a:ext>
            </a:extLst>
          </p:cNvPr>
          <p:cNvSpPr>
            <a:spLocks noGrp="1"/>
          </p:cNvSpPr>
          <p:nvPr>
            <p:ph type="title"/>
          </p:nvPr>
        </p:nvSpPr>
        <p:spPr/>
        <p:txBody>
          <a:bodyPr/>
          <a:lstStyle/>
          <a:p>
            <a:r>
              <a:rPr lang="zh-CN" altLang="en-US" dirty="0"/>
              <a:t>对抗样本生成方法</a:t>
            </a:r>
            <a:endParaRPr lang="en-US" dirty="0"/>
          </a:p>
        </p:txBody>
      </p:sp>
      <p:sp>
        <p:nvSpPr>
          <p:cNvPr id="8" name="Rectangle 7">
            <a:extLst>
              <a:ext uri="{FF2B5EF4-FFF2-40B4-BE49-F238E27FC236}">
                <a16:creationId xmlns:a16="http://schemas.microsoft.com/office/drawing/2014/main" id="{94DE5176-7BB3-4141-A8DE-571A61E6962A}"/>
              </a:ext>
            </a:extLst>
          </p:cNvPr>
          <p:cNvSpPr/>
          <p:nvPr/>
        </p:nvSpPr>
        <p:spPr>
          <a:xfrm>
            <a:off x="9491079" y="81702"/>
            <a:ext cx="2605200" cy="338554"/>
          </a:xfrm>
          <a:prstGeom prst="rect">
            <a:avLst/>
          </a:prstGeom>
        </p:spPr>
        <p:txBody>
          <a:bodyPr wrap="none">
            <a:spAutoFit/>
          </a:bodyPr>
          <a:lstStyle/>
          <a:p>
            <a:pPr algn="r"/>
            <a:r>
              <a:rPr lang="zh-CN" altLang="en-US" sz="1600" dirty="0">
                <a:solidFill>
                  <a:schemeClr val="bg2">
                    <a:lumMod val="50000"/>
                  </a:schemeClr>
                </a:solidFill>
              </a:rPr>
              <a:t>完整性</a:t>
            </a:r>
            <a:r>
              <a:rPr lang="en-US" altLang="zh-CN" sz="1600" dirty="0">
                <a:solidFill>
                  <a:schemeClr val="bg2">
                    <a:lumMod val="50000"/>
                  </a:schemeClr>
                </a:solidFill>
              </a:rPr>
              <a:t>-</a:t>
            </a:r>
            <a:r>
              <a:rPr lang="zh-CN" altLang="en-US" sz="1600" dirty="0">
                <a:solidFill>
                  <a:schemeClr val="bg2">
                    <a:lumMod val="50000"/>
                  </a:schemeClr>
                </a:solidFill>
              </a:rPr>
              <a:t>预测结果的鲁棒性</a:t>
            </a:r>
            <a:endParaRPr lang="en-US" sz="1600" dirty="0">
              <a:solidFill>
                <a:schemeClr val="bg2">
                  <a:lumMod val="50000"/>
                </a:schemeClr>
              </a:solidFill>
            </a:endParaRPr>
          </a:p>
        </p:txBody>
      </p:sp>
      <p:sp>
        <p:nvSpPr>
          <p:cNvPr id="7" name="Rectangle 6">
            <a:extLst>
              <a:ext uri="{FF2B5EF4-FFF2-40B4-BE49-F238E27FC236}">
                <a16:creationId xmlns:a16="http://schemas.microsoft.com/office/drawing/2014/main" id="{6E1288A2-7019-4AB3-935B-CAF284D145EB}"/>
              </a:ext>
            </a:extLst>
          </p:cNvPr>
          <p:cNvSpPr/>
          <p:nvPr/>
        </p:nvSpPr>
        <p:spPr>
          <a:xfrm>
            <a:off x="159293" y="5691701"/>
            <a:ext cx="6404961" cy="907171"/>
          </a:xfrm>
          <a:prstGeom prst="rect">
            <a:avLst/>
          </a:prstGeom>
        </p:spPr>
        <p:txBody>
          <a:bodyPr wrap="square">
            <a:spAutoFit/>
          </a:bodyPr>
          <a:lstStyle/>
          <a:p>
            <a:pPr algn="ctr"/>
            <a:r>
              <a:rPr lang="zh-CN" altLang="en-US" dirty="0"/>
              <a:t>迭代地生成通用的对抗攻击扰动</a:t>
            </a:r>
            <a:endParaRPr lang="en-US" dirty="0"/>
          </a:p>
          <a:p>
            <a:pPr algn="ctr"/>
            <a:r>
              <a:rPr lang="en-US" dirty="0"/>
              <a:t>Universal adversarial perturbations</a:t>
            </a:r>
          </a:p>
          <a:p>
            <a:pPr algn="ctr"/>
            <a:r>
              <a:rPr lang="en-US" dirty="0"/>
              <a:t>[</a:t>
            </a:r>
            <a:r>
              <a:rPr lang="en-US" dirty="0" err="1"/>
              <a:t>Moosavi</a:t>
            </a:r>
            <a:r>
              <a:rPr lang="en-US" dirty="0"/>
              <a:t> CVPR2017]</a:t>
            </a:r>
          </a:p>
        </p:txBody>
      </p:sp>
      <p:sp>
        <p:nvSpPr>
          <p:cNvPr id="10" name="Rectangle 9">
            <a:extLst>
              <a:ext uri="{FF2B5EF4-FFF2-40B4-BE49-F238E27FC236}">
                <a16:creationId xmlns:a16="http://schemas.microsoft.com/office/drawing/2014/main" id="{37F515DA-FD89-46B3-96E3-866330081DBD}"/>
              </a:ext>
            </a:extLst>
          </p:cNvPr>
          <p:cNvSpPr/>
          <p:nvPr/>
        </p:nvSpPr>
        <p:spPr>
          <a:xfrm>
            <a:off x="6899561" y="5913018"/>
            <a:ext cx="5079629" cy="635559"/>
          </a:xfrm>
          <a:prstGeom prst="rect">
            <a:avLst/>
          </a:prstGeom>
        </p:spPr>
        <p:txBody>
          <a:bodyPr wrap="square">
            <a:spAutoFit/>
          </a:bodyPr>
          <a:lstStyle/>
          <a:p>
            <a:pPr algn="ctr"/>
            <a:r>
              <a:rPr lang="en-US" dirty="0"/>
              <a:t>Adversarial Transformation Networks (AFN)</a:t>
            </a:r>
          </a:p>
          <a:p>
            <a:pPr algn="ctr"/>
            <a:r>
              <a:rPr lang="en-US" dirty="0"/>
              <a:t>[</a:t>
            </a:r>
            <a:r>
              <a:rPr lang="en-US" altLang="zh-CN" dirty="0" err="1"/>
              <a:t>Baluja</a:t>
            </a:r>
            <a:r>
              <a:rPr lang="en-US" dirty="0"/>
              <a:t> </a:t>
            </a:r>
            <a:r>
              <a:rPr lang="en-US" altLang="zh-CN" dirty="0"/>
              <a:t>AAAI</a:t>
            </a:r>
            <a:r>
              <a:rPr lang="en-US" dirty="0"/>
              <a:t>201</a:t>
            </a:r>
            <a:r>
              <a:rPr lang="en-US" altLang="zh-CN" dirty="0"/>
              <a:t>8</a:t>
            </a:r>
            <a:r>
              <a:rPr lang="en-US" dirty="0"/>
              <a:t>]</a:t>
            </a:r>
          </a:p>
        </p:txBody>
      </p:sp>
      <p:grpSp>
        <p:nvGrpSpPr>
          <p:cNvPr id="17" name="Group 16">
            <a:extLst>
              <a:ext uri="{FF2B5EF4-FFF2-40B4-BE49-F238E27FC236}">
                <a16:creationId xmlns:a16="http://schemas.microsoft.com/office/drawing/2014/main" id="{0753681B-53CC-4865-B60F-300601447935}"/>
              </a:ext>
            </a:extLst>
          </p:cNvPr>
          <p:cNvGrpSpPr/>
          <p:nvPr/>
        </p:nvGrpSpPr>
        <p:grpSpPr>
          <a:xfrm>
            <a:off x="6737035" y="1097210"/>
            <a:ext cx="5180208" cy="4862343"/>
            <a:chOff x="6626201" y="1226518"/>
            <a:chExt cx="5180208" cy="4862343"/>
          </a:xfrm>
        </p:grpSpPr>
        <p:pic>
          <p:nvPicPr>
            <p:cNvPr id="9" name="Picture 8">
              <a:extLst>
                <a:ext uri="{FF2B5EF4-FFF2-40B4-BE49-F238E27FC236}">
                  <a16:creationId xmlns:a16="http://schemas.microsoft.com/office/drawing/2014/main" id="{FC7502FD-3F7F-4407-8F54-9218EC54B3C5}"/>
                </a:ext>
              </a:extLst>
            </p:cNvPr>
            <p:cNvPicPr>
              <a:picLocks noChangeAspect="1"/>
            </p:cNvPicPr>
            <p:nvPr/>
          </p:nvPicPr>
          <p:blipFill>
            <a:blip r:embed="rId4"/>
            <a:stretch>
              <a:fillRect/>
            </a:stretch>
          </p:blipFill>
          <p:spPr>
            <a:xfrm>
              <a:off x="6969235" y="1226518"/>
              <a:ext cx="4509589" cy="3433842"/>
            </a:xfrm>
            <a:prstGeom prst="rect">
              <a:avLst/>
            </a:prstGeom>
          </p:spPr>
        </p:pic>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C8396940-AC31-401E-94AB-06F0F7AC2ECA}"/>
                    </a:ext>
                  </a:extLst>
                </p:cNvPr>
                <p:cNvSpPr/>
                <p:nvPr/>
              </p:nvSpPr>
              <p:spPr>
                <a:xfrm>
                  <a:off x="6863813" y="4441881"/>
                  <a:ext cx="4738906" cy="1061060"/>
                </a:xfrm>
                <a:prstGeom prst="rect">
                  <a:avLst/>
                </a:prstGeom>
              </p:spPr>
              <p:txBody>
                <a:bodyPr wrap="square">
                  <a:spAutoFit/>
                </a:bodyPr>
                <a:lstStyle/>
                <a:p>
                  <a:pPr>
                    <a:spcAft>
                      <a:spcPts val="1200"/>
                    </a:spcAft>
                  </a:pPr>
                  <a:r>
                    <a:rPr lang="zh-CN" altLang="en-US" dirty="0"/>
                    <a:t>训练一个输入转换模型</a:t>
                  </a:r>
                  <a14:m>
                    <m:oMath xmlns:m="http://schemas.openxmlformats.org/officeDocument/2006/math">
                      <m:r>
                        <a:rPr lang="en-US" altLang="zh-CN" i="1" dirty="0" smtClean="0">
                          <a:latin typeface="Cambria Math" panose="02040503050406030204" pitchFamily="18" charset="0"/>
                        </a:rPr>
                        <m:t>𝑔</m:t>
                      </m:r>
                    </m:oMath>
                  </a14:m>
                  <a:r>
                    <a:rPr lang="zh-CN" altLang="en-US" dirty="0"/>
                    <a:t>，自动将正常样本转换为对抗样本。</a:t>
                  </a:r>
                  <a:endParaRPr lang="en-US" altLang="zh-CN" dirty="0"/>
                </a:p>
                <a:p>
                  <a:pPr>
                    <a:spcAft>
                      <a:spcPts val="1200"/>
                    </a:spcAft>
                  </a:pPr>
                  <a:r>
                    <a:rPr lang="en-US" altLang="zh-CN" dirty="0"/>
                    <a:t>Loss function:</a:t>
                  </a:r>
                  <a:endParaRPr lang="en-US" dirty="0"/>
                </a:p>
              </p:txBody>
            </p:sp>
          </mc:Choice>
          <mc:Fallback xmlns="">
            <p:sp>
              <p:nvSpPr>
                <p:cNvPr id="12" name="Rectangle 11">
                  <a:extLst>
                    <a:ext uri="{FF2B5EF4-FFF2-40B4-BE49-F238E27FC236}">
                      <a16:creationId xmlns:a16="http://schemas.microsoft.com/office/drawing/2014/main" id="{C8396940-AC31-401E-94AB-06F0F7AC2ECA}"/>
                    </a:ext>
                  </a:extLst>
                </p:cNvPr>
                <p:cNvSpPr>
                  <a:spLocks noRot="1" noChangeAspect="1" noMove="1" noResize="1" noEditPoints="1" noAdjustHandles="1" noChangeArrowheads="1" noChangeShapeType="1" noTextEdit="1"/>
                </p:cNvSpPr>
                <p:nvPr/>
              </p:nvSpPr>
              <p:spPr>
                <a:xfrm>
                  <a:off x="6863813" y="4441881"/>
                  <a:ext cx="4738906" cy="1061060"/>
                </a:xfrm>
                <a:prstGeom prst="rect">
                  <a:avLst/>
                </a:prstGeom>
                <a:blipFill>
                  <a:blip r:embed="rId5"/>
                  <a:stretch>
                    <a:fillRect l="-900" t="-2286" b="-6857"/>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C28EF6A1-6333-4D3D-BC03-508E34746039}"/>
                </a:ext>
              </a:extLst>
            </p:cNvPr>
            <p:cNvPicPr>
              <a:picLocks noChangeAspect="1"/>
            </p:cNvPicPr>
            <p:nvPr/>
          </p:nvPicPr>
          <p:blipFill>
            <a:blip r:embed="rId6"/>
            <a:stretch>
              <a:fillRect/>
            </a:stretch>
          </p:blipFill>
          <p:spPr>
            <a:xfrm>
              <a:off x="8580582" y="4758418"/>
              <a:ext cx="2237708" cy="375454"/>
            </a:xfrm>
            <a:prstGeom prst="rect">
              <a:avLst/>
            </a:prstGeom>
          </p:spPr>
        </p:pic>
        <p:pic>
          <p:nvPicPr>
            <p:cNvPr id="13" name="Picture 12">
              <a:extLst>
                <a:ext uri="{FF2B5EF4-FFF2-40B4-BE49-F238E27FC236}">
                  <a16:creationId xmlns:a16="http://schemas.microsoft.com/office/drawing/2014/main" id="{CF168100-E19F-4866-B96A-53D6ED1C55FA}"/>
                </a:ext>
              </a:extLst>
            </p:cNvPr>
            <p:cNvPicPr>
              <a:picLocks noChangeAspect="1"/>
            </p:cNvPicPr>
            <p:nvPr/>
          </p:nvPicPr>
          <p:blipFill>
            <a:blip r:embed="rId7"/>
            <a:stretch>
              <a:fillRect/>
            </a:stretch>
          </p:blipFill>
          <p:spPr>
            <a:xfrm>
              <a:off x="6626201" y="5487154"/>
              <a:ext cx="5180208" cy="601707"/>
            </a:xfrm>
            <a:prstGeom prst="rect">
              <a:avLst/>
            </a:prstGeom>
          </p:spPr>
        </p:pic>
        <p:sp>
          <p:nvSpPr>
            <p:cNvPr id="15" name="Rectangle 14">
              <a:extLst>
                <a:ext uri="{FF2B5EF4-FFF2-40B4-BE49-F238E27FC236}">
                  <a16:creationId xmlns:a16="http://schemas.microsoft.com/office/drawing/2014/main" id="{048C55A0-8F1B-4B1F-BF0E-9790DDA97C8C}"/>
                </a:ext>
              </a:extLst>
            </p:cNvPr>
            <p:cNvSpPr/>
            <p:nvPr/>
          </p:nvSpPr>
          <p:spPr>
            <a:xfrm>
              <a:off x="8836603" y="2061781"/>
              <a:ext cx="964005" cy="363946"/>
            </a:xfrm>
            <a:prstGeom prst="rect">
              <a:avLst/>
            </a:prstGeom>
          </p:spPr>
          <p:txBody>
            <a:bodyPr wrap="square">
              <a:spAutoFit/>
            </a:bodyPr>
            <a:lstStyle/>
            <a:p>
              <a:pPr algn="ctr">
                <a:spcAft>
                  <a:spcPts val="1200"/>
                </a:spcAft>
              </a:pPr>
              <a:r>
                <a:rPr lang="zh-CN" altLang="en-US" dirty="0">
                  <a:solidFill>
                    <a:srgbClr val="FF9900"/>
                  </a:solidFill>
                </a:rPr>
                <a:t>原模型</a:t>
              </a:r>
              <a:endParaRPr lang="en-US" altLang="zh-CN" dirty="0">
                <a:solidFill>
                  <a:srgbClr val="FF9900"/>
                </a:solidFill>
              </a:endParaRPr>
            </a:p>
          </p:txBody>
        </p:sp>
        <p:sp>
          <p:nvSpPr>
            <p:cNvPr id="16" name="Rectangle 15">
              <a:extLst>
                <a:ext uri="{FF2B5EF4-FFF2-40B4-BE49-F238E27FC236}">
                  <a16:creationId xmlns:a16="http://schemas.microsoft.com/office/drawing/2014/main" id="{1AB2A22D-4512-47AC-9AB5-64B5910670D6}"/>
                </a:ext>
              </a:extLst>
            </p:cNvPr>
            <p:cNvSpPr/>
            <p:nvPr/>
          </p:nvSpPr>
          <p:spPr>
            <a:xfrm>
              <a:off x="8751263" y="3424194"/>
              <a:ext cx="1134686" cy="363946"/>
            </a:xfrm>
            <a:prstGeom prst="rect">
              <a:avLst/>
            </a:prstGeom>
          </p:spPr>
          <p:txBody>
            <a:bodyPr wrap="square">
              <a:spAutoFit/>
            </a:bodyPr>
            <a:lstStyle/>
            <a:p>
              <a:pPr algn="ctr">
                <a:spcAft>
                  <a:spcPts val="1200"/>
                </a:spcAft>
              </a:pPr>
              <a:r>
                <a:rPr lang="en-US" altLang="zh-CN" dirty="0">
                  <a:solidFill>
                    <a:srgbClr val="00B050"/>
                  </a:solidFill>
                </a:rPr>
                <a:t>AFN</a:t>
              </a:r>
              <a:r>
                <a:rPr lang="zh-CN" altLang="en-US" dirty="0">
                  <a:solidFill>
                    <a:srgbClr val="00B050"/>
                  </a:solidFill>
                </a:rPr>
                <a:t>模型</a:t>
              </a:r>
              <a:endParaRPr lang="en-US" altLang="zh-CN" dirty="0">
                <a:solidFill>
                  <a:srgbClr val="00B050"/>
                </a:solidFill>
              </a:endParaRPr>
            </a:p>
          </p:txBody>
        </p:sp>
      </p:grpSp>
      <p:pic>
        <p:nvPicPr>
          <p:cNvPr id="18" name="Picture 17">
            <a:extLst>
              <a:ext uri="{FF2B5EF4-FFF2-40B4-BE49-F238E27FC236}">
                <a16:creationId xmlns:a16="http://schemas.microsoft.com/office/drawing/2014/main" id="{9CD587DE-3827-453C-8CED-C786A66849FE}"/>
              </a:ext>
            </a:extLst>
          </p:cNvPr>
          <p:cNvPicPr>
            <a:picLocks noChangeAspect="1"/>
          </p:cNvPicPr>
          <p:nvPr/>
        </p:nvPicPr>
        <p:blipFill rotWithShape="1">
          <a:blip r:embed="rId8"/>
          <a:srcRect l="1435"/>
          <a:stretch/>
        </p:blipFill>
        <p:spPr>
          <a:xfrm>
            <a:off x="2660076" y="1534686"/>
            <a:ext cx="3839526" cy="4176935"/>
          </a:xfrm>
          <a:prstGeom prst="rect">
            <a:avLst/>
          </a:prstGeom>
        </p:spPr>
      </p:pic>
    </p:spTree>
    <p:extLst>
      <p:ext uri="{BB962C8B-B14F-4D97-AF65-F5344CB8AC3E}">
        <p14:creationId xmlns:p14="http://schemas.microsoft.com/office/powerpoint/2010/main" val="133354361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0D844-6606-4325-A814-11A86BC112F5}"/>
              </a:ext>
            </a:extLst>
          </p:cNvPr>
          <p:cNvSpPr>
            <a:spLocks noGrp="1"/>
          </p:cNvSpPr>
          <p:nvPr>
            <p:ph type="title"/>
          </p:nvPr>
        </p:nvSpPr>
        <p:spPr/>
        <p:txBody>
          <a:bodyPr/>
          <a:lstStyle/>
          <a:p>
            <a:r>
              <a:rPr lang="zh-CN" altLang="en-US" dirty="0"/>
              <a:t>对抗样本现象的解释</a:t>
            </a:r>
            <a:endParaRPr lang="en-US" dirty="0"/>
          </a:p>
        </p:txBody>
      </p:sp>
      <p:sp>
        <p:nvSpPr>
          <p:cNvPr id="3" name="Text Placeholder 2">
            <a:extLst>
              <a:ext uri="{FF2B5EF4-FFF2-40B4-BE49-F238E27FC236}">
                <a16:creationId xmlns:a16="http://schemas.microsoft.com/office/drawing/2014/main" id="{C609DEDC-4F7B-4DEC-98E7-1785D0021381}"/>
              </a:ext>
            </a:extLst>
          </p:cNvPr>
          <p:cNvSpPr>
            <a:spLocks noGrp="1"/>
          </p:cNvSpPr>
          <p:nvPr>
            <p:ph type="body" sz="quarter" idx="10"/>
          </p:nvPr>
        </p:nvSpPr>
        <p:spPr>
          <a:xfrm>
            <a:off x="584199" y="1435497"/>
            <a:ext cx="11182927" cy="738664"/>
          </a:xfrm>
        </p:spPr>
        <p:txBody>
          <a:bodyPr/>
          <a:lstStyle/>
          <a:p>
            <a:r>
              <a:rPr lang="zh-CN" altLang="en-US" sz="2400" dirty="0"/>
              <a:t>有观点认为其来源于神经网络学到了一个过拟合的决策边界 </a:t>
            </a:r>
            <a:r>
              <a:rPr lang="en-US" altLang="zh-CN" sz="2400" dirty="0"/>
              <a:t>(decision boundary)</a:t>
            </a:r>
            <a:r>
              <a:rPr lang="zh-CN" altLang="en-US" sz="2400" dirty="0"/>
              <a:t>。也有认为是神经网络的线性特性导致了误差的累积。</a:t>
            </a:r>
            <a:endParaRPr lang="en-US" sz="2400" dirty="0"/>
          </a:p>
        </p:txBody>
      </p:sp>
      <p:pic>
        <p:nvPicPr>
          <p:cNvPr id="4" name="图片 6" descr="图片包含 游戏机&#10;&#10;已生成极高可信度的说明">
            <a:extLst>
              <a:ext uri="{FF2B5EF4-FFF2-40B4-BE49-F238E27FC236}">
                <a16:creationId xmlns:a16="http://schemas.microsoft.com/office/drawing/2014/main" id="{4D316BD2-E157-4D7B-88D2-595E59CBB7CF}"/>
              </a:ext>
            </a:extLst>
          </p:cNvPr>
          <p:cNvPicPr>
            <a:picLocks noChangeAspect="1"/>
          </p:cNvPicPr>
          <p:nvPr/>
        </p:nvPicPr>
        <p:blipFill>
          <a:blip r:embed="rId2"/>
          <a:stretch>
            <a:fillRect/>
          </a:stretch>
        </p:blipFill>
        <p:spPr>
          <a:xfrm>
            <a:off x="1007287" y="2442694"/>
            <a:ext cx="5479159" cy="2147289"/>
          </a:xfrm>
          <a:prstGeom prst="rect">
            <a:avLst/>
          </a:prstGeom>
        </p:spPr>
      </p:pic>
      <p:sp>
        <p:nvSpPr>
          <p:cNvPr id="5" name="Text Placeholder 2">
            <a:extLst>
              <a:ext uri="{FF2B5EF4-FFF2-40B4-BE49-F238E27FC236}">
                <a16:creationId xmlns:a16="http://schemas.microsoft.com/office/drawing/2014/main" id="{D5AB628B-FCEB-49BA-B795-6286E6E717EB}"/>
              </a:ext>
            </a:extLst>
          </p:cNvPr>
          <p:cNvSpPr txBox="1">
            <a:spLocks/>
          </p:cNvSpPr>
          <p:nvPr/>
        </p:nvSpPr>
        <p:spPr>
          <a:xfrm>
            <a:off x="584200" y="5053171"/>
            <a:ext cx="11018520"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2400" dirty="0"/>
              <a:t>对抗样本的迁移性：在一个模型中找到的对抗样本很可能在另一个模型中也会导致误分类，且误分类的类别一样。（黑盒攻击）</a:t>
            </a:r>
            <a:endParaRPr lang="en-US" altLang="zh-CN" sz="1600" dirty="0"/>
          </a:p>
        </p:txBody>
      </p:sp>
      <p:pic>
        <p:nvPicPr>
          <p:cNvPr id="6" name="Picture 5">
            <a:extLst>
              <a:ext uri="{FF2B5EF4-FFF2-40B4-BE49-F238E27FC236}">
                <a16:creationId xmlns:a16="http://schemas.microsoft.com/office/drawing/2014/main" id="{92609361-2955-4AB9-AF2C-CF509BC0E85A}"/>
              </a:ext>
            </a:extLst>
          </p:cNvPr>
          <p:cNvPicPr>
            <a:picLocks noChangeAspect="1"/>
          </p:cNvPicPr>
          <p:nvPr/>
        </p:nvPicPr>
        <p:blipFill>
          <a:blip r:embed="rId3"/>
          <a:stretch>
            <a:fillRect/>
          </a:stretch>
        </p:blipFill>
        <p:spPr>
          <a:xfrm>
            <a:off x="8005532" y="3097238"/>
            <a:ext cx="2085975" cy="419100"/>
          </a:xfrm>
          <a:prstGeom prst="rect">
            <a:avLst/>
          </a:prstGeom>
        </p:spPr>
      </p:pic>
      <p:sp>
        <p:nvSpPr>
          <p:cNvPr id="7" name="TextBox 6">
            <a:extLst>
              <a:ext uri="{FF2B5EF4-FFF2-40B4-BE49-F238E27FC236}">
                <a16:creationId xmlns:a16="http://schemas.microsoft.com/office/drawing/2014/main" id="{F6D69272-704D-426E-B6C1-079FA674430A}"/>
              </a:ext>
            </a:extLst>
          </p:cNvPr>
          <p:cNvSpPr txBox="1"/>
          <p:nvPr/>
        </p:nvSpPr>
        <p:spPr>
          <a:xfrm>
            <a:off x="7228197" y="3822317"/>
            <a:ext cx="1100554" cy="615553"/>
          </a:xfrm>
          <a:prstGeom prst="rect">
            <a:avLst/>
          </a:prstGeom>
          <a:noFill/>
        </p:spPr>
        <p:txBody>
          <a:bodyPr wrap="square" lIns="0" tIns="0" rIns="0" bIns="0" rtlCol="0">
            <a:spAutoFit/>
          </a:bodyPr>
          <a:lstStyle/>
          <a:p>
            <a:r>
              <a:rPr lang="zh-CN" altLang="en-US" sz="2000" dirty="0">
                <a:solidFill>
                  <a:schemeClr val="accent2">
                    <a:lumMod val="75000"/>
                    <a:lumOff val="25000"/>
                  </a:schemeClr>
                </a:solidFill>
              </a:rPr>
              <a:t>对抗样本预测结果</a:t>
            </a:r>
            <a:endParaRPr lang="en-US" sz="2000" dirty="0">
              <a:solidFill>
                <a:schemeClr val="accent2">
                  <a:lumMod val="75000"/>
                  <a:lumOff val="25000"/>
                </a:schemeClr>
              </a:solidFill>
            </a:endParaRPr>
          </a:p>
        </p:txBody>
      </p:sp>
      <p:sp>
        <p:nvSpPr>
          <p:cNvPr id="8" name="TextBox 7">
            <a:extLst>
              <a:ext uri="{FF2B5EF4-FFF2-40B4-BE49-F238E27FC236}">
                <a16:creationId xmlns:a16="http://schemas.microsoft.com/office/drawing/2014/main" id="{DC39AAC9-F5D0-44BA-9579-2CD18957B64A}"/>
              </a:ext>
            </a:extLst>
          </p:cNvPr>
          <p:cNvSpPr txBox="1"/>
          <p:nvPr/>
        </p:nvSpPr>
        <p:spPr>
          <a:xfrm>
            <a:off x="9837358" y="3890208"/>
            <a:ext cx="1100554" cy="307777"/>
          </a:xfrm>
          <a:prstGeom prst="rect">
            <a:avLst/>
          </a:prstGeom>
          <a:noFill/>
        </p:spPr>
        <p:txBody>
          <a:bodyPr wrap="square" lIns="0" tIns="0" rIns="0" bIns="0" rtlCol="0">
            <a:spAutoFit/>
          </a:bodyPr>
          <a:lstStyle/>
          <a:p>
            <a:r>
              <a:rPr lang="zh-CN" altLang="en-US" sz="2000" dirty="0">
                <a:solidFill>
                  <a:schemeClr val="accent2">
                    <a:lumMod val="75000"/>
                    <a:lumOff val="25000"/>
                  </a:schemeClr>
                </a:solidFill>
              </a:rPr>
              <a:t>累积误差</a:t>
            </a:r>
            <a:endParaRPr lang="en-US" sz="2000" dirty="0">
              <a:solidFill>
                <a:schemeClr val="accent2">
                  <a:lumMod val="75000"/>
                  <a:lumOff val="25000"/>
                </a:schemeClr>
              </a:solidFill>
            </a:endParaRPr>
          </a:p>
        </p:txBody>
      </p:sp>
      <p:sp>
        <p:nvSpPr>
          <p:cNvPr id="9" name="TextBox 8">
            <a:extLst>
              <a:ext uri="{FF2B5EF4-FFF2-40B4-BE49-F238E27FC236}">
                <a16:creationId xmlns:a16="http://schemas.microsoft.com/office/drawing/2014/main" id="{9837C473-30D4-47BC-AAC6-AC1D818DAE6B}"/>
              </a:ext>
            </a:extLst>
          </p:cNvPr>
          <p:cNvSpPr txBox="1"/>
          <p:nvPr/>
        </p:nvSpPr>
        <p:spPr>
          <a:xfrm>
            <a:off x="8538285" y="3890208"/>
            <a:ext cx="1100554" cy="307777"/>
          </a:xfrm>
          <a:prstGeom prst="rect">
            <a:avLst/>
          </a:prstGeom>
          <a:noFill/>
        </p:spPr>
        <p:txBody>
          <a:bodyPr wrap="square" lIns="0" tIns="0" rIns="0" bIns="0" rtlCol="0">
            <a:spAutoFit/>
          </a:bodyPr>
          <a:lstStyle/>
          <a:p>
            <a:pPr algn="ctr"/>
            <a:r>
              <a:rPr lang="zh-CN" altLang="en-US" sz="2000" dirty="0">
                <a:solidFill>
                  <a:schemeClr val="accent2">
                    <a:lumMod val="75000"/>
                    <a:lumOff val="25000"/>
                  </a:schemeClr>
                </a:solidFill>
              </a:rPr>
              <a:t>原样本</a:t>
            </a:r>
            <a:endParaRPr lang="en-US" sz="2000" dirty="0">
              <a:solidFill>
                <a:schemeClr val="accent2">
                  <a:lumMod val="75000"/>
                  <a:lumOff val="25000"/>
                </a:schemeClr>
              </a:solidFill>
            </a:endParaRPr>
          </a:p>
        </p:txBody>
      </p:sp>
      <p:cxnSp>
        <p:nvCxnSpPr>
          <p:cNvPr id="11" name="Straight Connector 10">
            <a:extLst>
              <a:ext uri="{FF2B5EF4-FFF2-40B4-BE49-F238E27FC236}">
                <a16:creationId xmlns:a16="http://schemas.microsoft.com/office/drawing/2014/main" id="{39EDF480-F88A-4186-AF8A-F646DA130979}"/>
              </a:ext>
            </a:extLst>
          </p:cNvPr>
          <p:cNvCxnSpPr>
            <a:endCxn id="7" idx="0"/>
          </p:cNvCxnSpPr>
          <p:nvPr/>
        </p:nvCxnSpPr>
        <p:spPr>
          <a:xfrm flipH="1">
            <a:off x="7778474" y="3429000"/>
            <a:ext cx="550277" cy="393317"/>
          </a:xfrm>
          <a:prstGeom prst="line">
            <a:avLst/>
          </a:prstGeom>
          <a:ln w="19050">
            <a:solidFill>
              <a:schemeClr val="accent2">
                <a:lumMod val="75000"/>
                <a:lumOff val="25000"/>
              </a:schemeClr>
            </a:solidFill>
            <a:headEnd type="none" w="lg" len="med"/>
            <a:tailEnd type="none" w="lg" len="med"/>
          </a:ln>
        </p:spPr>
        <p:style>
          <a:lnRef idx="1">
            <a:schemeClr val="accent4"/>
          </a:lnRef>
          <a:fillRef idx="0">
            <a:schemeClr val="accent4"/>
          </a:fillRef>
          <a:effectRef idx="0">
            <a:schemeClr val="accent4"/>
          </a:effectRef>
          <a:fontRef idx="minor">
            <a:schemeClr val="tx1"/>
          </a:fontRef>
        </p:style>
      </p:cxnSp>
      <p:cxnSp>
        <p:nvCxnSpPr>
          <p:cNvPr id="12" name="Straight Connector 11">
            <a:extLst>
              <a:ext uri="{FF2B5EF4-FFF2-40B4-BE49-F238E27FC236}">
                <a16:creationId xmlns:a16="http://schemas.microsoft.com/office/drawing/2014/main" id="{AE1D8771-F13C-47ED-AACB-86DC218A2ABB}"/>
              </a:ext>
            </a:extLst>
          </p:cNvPr>
          <p:cNvCxnSpPr>
            <a:cxnSpLocks/>
            <a:endCxn id="9" idx="0"/>
          </p:cNvCxnSpPr>
          <p:nvPr/>
        </p:nvCxnSpPr>
        <p:spPr>
          <a:xfrm>
            <a:off x="9088562" y="3429000"/>
            <a:ext cx="0" cy="461208"/>
          </a:xfrm>
          <a:prstGeom prst="line">
            <a:avLst/>
          </a:prstGeom>
          <a:ln w="19050">
            <a:solidFill>
              <a:schemeClr val="accent2">
                <a:lumMod val="75000"/>
                <a:lumOff val="25000"/>
              </a:schemeClr>
            </a:solidFill>
            <a:headEnd type="none" w="lg" len="med"/>
            <a:tailEnd type="none" w="lg" len="med"/>
          </a:ln>
        </p:spPr>
        <p:style>
          <a:lnRef idx="1">
            <a:schemeClr val="accent4"/>
          </a:lnRef>
          <a:fillRef idx="0">
            <a:schemeClr val="accent4"/>
          </a:fillRef>
          <a:effectRef idx="0">
            <a:schemeClr val="accent4"/>
          </a:effectRef>
          <a:fontRef idx="minor">
            <a:schemeClr val="tx1"/>
          </a:fontRef>
        </p:style>
      </p:cxnSp>
      <p:cxnSp>
        <p:nvCxnSpPr>
          <p:cNvPr id="16" name="Straight Connector 15">
            <a:extLst>
              <a:ext uri="{FF2B5EF4-FFF2-40B4-BE49-F238E27FC236}">
                <a16:creationId xmlns:a16="http://schemas.microsoft.com/office/drawing/2014/main" id="{F6983AC0-17FC-4F8B-AC8A-4B984C522750}"/>
              </a:ext>
            </a:extLst>
          </p:cNvPr>
          <p:cNvCxnSpPr>
            <a:cxnSpLocks/>
            <a:endCxn id="8" idx="0"/>
          </p:cNvCxnSpPr>
          <p:nvPr/>
        </p:nvCxnSpPr>
        <p:spPr>
          <a:xfrm>
            <a:off x="9760133" y="3429000"/>
            <a:ext cx="627502" cy="461208"/>
          </a:xfrm>
          <a:prstGeom prst="line">
            <a:avLst/>
          </a:prstGeom>
          <a:ln w="19050">
            <a:solidFill>
              <a:schemeClr val="accent2">
                <a:lumMod val="75000"/>
                <a:lumOff val="25000"/>
              </a:schemeClr>
            </a:solidFill>
            <a:headEnd type="none" w="lg" len="med"/>
            <a:tailEnd type="none" w="lg" len="med"/>
          </a:ln>
        </p:spPr>
        <p:style>
          <a:lnRef idx="1">
            <a:schemeClr val="accent4"/>
          </a:lnRef>
          <a:fillRef idx="0">
            <a:schemeClr val="accent4"/>
          </a:fillRef>
          <a:effectRef idx="0">
            <a:schemeClr val="accent4"/>
          </a:effectRef>
          <a:fontRef idx="minor">
            <a:schemeClr val="tx1"/>
          </a:fontRef>
        </p:style>
      </p:cxnSp>
      <p:sp>
        <p:nvSpPr>
          <p:cNvPr id="13" name="Rectangle 12">
            <a:extLst>
              <a:ext uri="{FF2B5EF4-FFF2-40B4-BE49-F238E27FC236}">
                <a16:creationId xmlns:a16="http://schemas.microsoft.com/office/drawing/2014/main" id="{089AACA4-9F35-405F-9BEC-BBA9B233F8EB}"/>
              </a:ext>
            </a:extLst>
          </p:cNvPr>
          <p:cNvSpPr/>
          <p:nvPr/>
        </p:nvSpPr>
        <p:spPr>
          <a:xfrm>
            <a:off x="9491079" y="81702"/>
            <a:ext cx="2605200" cy="338554"/>
          </a:xfrm>
          <a:prstGeom prst="rect">
            <a:avLst/>
          </a:prstGeom>
        </p:spPr>
        <p:txBody>
          <a:bodyPr wrap="none">
            <a:spAutoFit/>
          </a:bodyPr>
          <a:lstStyle/>
          <a:p>
            <a:pPr algn="r"/>
            <a:r>
              <a:rPr lang="zh-CN" altLang="en-US" sz="1600" dirty="0">
                <a:solidFill>
                  <a:schemeClr val="bg2">
                    <a:lumMod val="50000"/>
                  </a:schemeClr>
                </a:solidFill>
              </a:rPr>
              <a:t>完整性</a:t>
            </a:r>
            <a:r>
              <a:rPr lang="en-US" altLang="zh-CN" sz="1600" dirty="0">
                <a:solidFill>
                  <a:schemeClr val="bg2">
                    <a:lumMod val="50000"/>
                  </a:schemeClr>
                </a:solidFill>
              </a:rPr>
              <a:t>-</a:t>
            </a:r>
            <a:r>
              <a:rPr lang="zh-CN" altLang="en-US" sz="1600" dirty="0">
                <a:solidFill>
                  <a:schemeClr val="bg2">
                    <a:lumMod val="50000"/>
                  </a:schemeClr>
                </a:solidFill>
              </a:rPr>
              <a:t>预测结果的鲁棒性</a:t>
            </a:r>
            <a:endParaRPr lang="en-US" sz="1600" dirty="0">
              <a:solidFill>
                <a:schemeClr val="bg2">
                  <a:lumMod val="50000"/>
                </a:schemeClr>
              </a:solidFill>
            </a:endParaRPr>
          </a:p>
        </p:txBody>
      </p:sp>
    </p:spTree>
    <p:extLst>
      <p:ext uri="{BB962C8B-B14F-4D97-AF65-F5344CB8AC3E}">
        <p14:creationId xmlns:p14="http://schemas.microsoft.com/office/powerpoint/2010/main" val="221787974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777BA-C00E-4E0B-8A0E-77226939E6F9}"/>
              </a:ext>
            </a:extLst>
          </p:cNvPr>
          <p:cNvSpPr>
            <a:spLocks noGrp="1"/>
          </p:cNvSpPr>
          <p:nvPr>
            <p:ph type="title"/>
          </p:nvPr>
        </p:nvSpPr>
        <p:spPr/>
        <p:txBody>
          <a:bodyPr/>
          <a:lstStyle/>
          <a:p>
            <a:r>
              <a:rPr lang="zh-CN" altLang="en-US" dirty="0"/>
              <a:t>物理世界的对抗样本</a:t>
            </a:r>
            <a:endParaRPr lang="en-US" dirty="0"/>
          </a:p>
        </p:txBody>
      </p:sp>
      <p:pic>
        <p:nvPicPr>
          <p:cNvPr id="7170" name="Picture 2" descr="See the source image">
            <a:extLst>
              <a:ext uri="{FF2B5EF4-FFF2-40B4-BE49-F238E27FC236}">
                <a16:creationId xmlns:a16="http://schemas.microsoft.com/office/drawing/2014/main" id="{F581E0FA-F95B-4AE5-A712-C8446A7942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3373"/>
          <a:stretch/>
        </p:blipFill>
        <p:spPr bwMode="auto">
          <a:xfrm>
            <a:off x="8945058" y="1531844"/>
            <a:ext cx="2220925" cy="357241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See the source image">
            <a:extLst>
              <a:ext uri="{FF2B5EF4-FFF2-40B4-BE49-F238E27FC236}">
                <a16:creationId xmlns:a16="http://schemas.microsoft.com/office/drawing/2014/main" id="{63E12629-5FE6-4EC2-B6A8-4AC5745E53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2654" y="1503342"/>
            <a:ext cx="2702350" cy="36009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1403A5D-15ED-45D5-A5BA-43278109E472}"/>
              </a:ext>
            </a:extLst>
          </p:cNvPr>
          <p:cNvPicPr>
            <a:picLocks noChangeAspect="1"/>
          </p:cNvPicPr>
          <p:nvPr/>
        </p:nvPicPr>
        <p:blipFill>
          <a:blip r:embed="rId5"/>
          <a:stretch>
            <a:fillRect/>
          </a:stretch>
        </p:blipFill>
        <p:spPr>
          <a:xfrm>
            <a:off x="432223" y="1557337"/>
            <a:ext cx="3914775" cy="3743325"/>
          </a:xfrm>
          <a:prstGeom prst="rect">
            <a:avLst/>
          </a:prstGeom>
        </p:spPr>
      </p:pic>
      <p:sp>
        <p:nvSpPr>
          <p:cNvPr id="5" name="Rectangle 4">
            <a:extLst>
              <a:ext uri="{FF2B5EF4-FFF2-40B4-BE49-F238E27FC236}">
                <a16:creationId xmlns:a16="http://schemas.microsoft.com/office/drawing/2014/main" id="{8EDDBAC3-A17F-4CF7-B36A-CD42511945D3}"/>
              </a:ext>
            </a:extLst>
          </p:cNvPr>
          <p:cNvSpPr/>
          <p:nvPr/>
        </p:nvSpPr>
        <p:spPr>
          <a:xfrm>
            <a:off x="696233" y="5385137"/>
            <a:ext cx="3386754" cy="1015663"/>
          </a:xfrm>
          <a:prstGeom prst="rect">
            <a:avLst/>
          </a:prstGeom>
        </p:spPr>
        <p:txBody>
          <a:bodyPr wrap="square">
            <a:spAutoFit/>
          </a:bodyPr>
          <a:lstStyle/>
          <a:p>
            <a:pPr algn="ctr"/>
            <a:r>
              <a:rPr lang="en-US" sz="2000" dirty="0"/>
              <a:t>Printed adversarial samples to fool image classifier</a:t>
            </a:r>
          </a:p>
          <a:p>
            <a:pPr algn="ctr"/>
            <a:r>
              <a:rPr lang="en-US" sz="2000" dirty="0"/>
              <a:t>[</a:t>
            </a:r>
            <a:r>
              <a:rPr lang="en-US" sz="2000" dirty="0" err="1"/>
              <a:t>Kurakin</a:t>
            </a:r>
            <a:r>
              <a:rPr lang="en-US" sz="2000" dirty="0"/>
              <a:t> 2017]</a:t>
            </a:r>
          </a:p>
        </p:txBody>
      </p:sp>
      <p:sp>
        <p:nvSpPr>
          <p:cNvPr id="8" name="Rectangle 7">
            <a:extLst>
              <a:ext uri="{FF2B5EF4-FFF2-40B4-BE49-F238E27FC236}">
                <a16:creationId xmlns:a16="http://schemas.microsoft.com/office/drawing/2014/main" id="{4216EB25-A4E6-4704-BD21-F173C980C431}"/>
              </a:ext>
            </a:extLst>
          </p:cNvPr>
          <p:cNvSpPr/>
          <p:nvPr/>
        </p:nvSpPr>
        <p:spPr>
          <a:xfrm>
            <a:off x="4969813" y="5385137"/>
            <a:ext cx="3048031" cy="1015663"/>
          </a:xfrm>
          <a:prstGeom prst="rect">
            <a:avLst/>
          </a:prstGeom>
        </p:spPr>
        <p:txBody>
          <a:bodyPr wrap="square">
            <a:spAutoFit/>
          </a:bodyPr>
          <a:lstStyle/>
          <a:p>
            <a:pPr algn="ctr"/>
            <a:r>
              <a:rPr lang="en-US" sz="2000" dirty="0"/>
              <a:t>Adversarial stickers to fool object detection</a:t>
            </a:r>
          </a:p>
          <a:p>
            <a:pPr algn="ctr"/>
            <a:r>
              <a:rPr lang="en-US" sz="2000" dirty="0"/>
              <a:t>[</a:t>
            </a:r>
            <a:r>
              <a:rPr lang="en-US" sz="2000" dirty="0" err="1"/>
              <a:t>Evtimov</a:t>
            </a:r>
            <a:r>
              <a:rPr lang="en-US" sz="2000" dirty="0"/>
              <a:t> 2017]</a:t>
            </a:r>
          </a:p>
        </p:txBody>
      </p:sp>
      <p:sp>
        <p:nvSpPr>
          <p:cNvPr id="9" name="Rectangle 8">
            <a:extLst>
              <a:ext uri="{FF2B5EF4-FFF2-40B4-BE49-F238E27FC236}">
                <a16:creationId xmlns:a16="http://schemas.microsoft.com/office/drawing/2014/main" id="{873E6B6D-62B9-4538-BFF0-5C21107D3F0E}"/>
              </a:ext>
            </a:extLst>
          </p:cNvPr>
          <p:cNvSpPr/>
          <p:nvPr/>
        </p:nvSpPr>
        <p:spPr>
          <a:xfrm>
            <a:off x="8999452" y="5385137"/>
            <a:ext cx="2112136" cy="1015663"/>
          </a:xfrm>
          <a:prstGeom prst="rect">
            <a:avLst/>
          </a:prstGeom>
        </p:spPr>
        <p:txBody>
          <a:bodyPr wrap="square">
            <a:spAutoFit/>
          </a:bodyPr>
          <a:lstStyle/>
          <a:p>
            <a:pPr algn="ctr"/>
            <a:r>
              <a:rPr lang="en-US" sz="2000" dirty="0" err="1"/>
              <a:t>AdvHat</a:t>
            </a:r>
            <a:r>
              <a:rPr lang="en-US" sz="2000" dirty="0"/>
              <a:t> to fool face ID system</a:t>
            </a:r>
          </a:p>
          <a:p>
            <a:pPr algn="ctr"/>
            <a:r>
              <a:rPr lang="en-US" sz="2000" dirty="0"/>
              <a:t>[</a:t>
            </a:r>
            <a:r>
              <a:rPr lang="en-US" sz="2000" dirty="0" err="1"/>
              <a:t>KomKov</a:t>
            </a:r>
            <a:r>
              <a:rPr lang="en-US" sz="2000" dirty="0"/>
              <a:t> 2017]</a:t>
            </a:r>
          </a:p>
        </p:txBody>
      </p:sp>
      <p:sp>
        <p:nvSpPr>
          <p:cNvPr id="10" name="Rectangle 9">
            <a:extLst>
              <a:ext uri="{FF2B5EF4-FFF2-40B4-BE49-F238E27FC236}">
                <a16:creationId xmlns:a16="http://schemas.microsoft.com/office/drawing/2014/main" id="{BDFCFCC5-DC7A-4C65-8F60-C02F5C9FA4CC}"/>
              </a:ext>
            </a:extLst>
          </p:cNvPr>
          <p:cNvSpPr/>
          <p:nvPr/>
        </p:nvSpPr>
        <p:spPr>
          <a:xfrm>
            <a:off x="9491079" y="81702"/>
            <a:ext cx="2605200" cy="338554"/>
          </a:xfrm>
          <a:prstGeom prst="rect">
            <a:avLst/>
          </a:prstGeom>
        </p:spPr>
        <p:txBody>
          <a:bodyPr wrap="none">
            <a:spAutoFit/>
          </a:bodyPr>
          <a:lstStyle/>
          <a:p>
            <a:pPr algn="r"/>
            <a:r>
              <a:rPr lang="zh-CN" altLang="en-US" sz="1600" dirty="0">
                <a:solidFill>
                  <a:schemeClr val="bg2">
                    <a:lumMod val="50000"/>
                  </a:schemeClr>
                </a:solidFill>
              </a:rPr>
              <a:t>完整性</a:t>
            </a:r>
            <a:r>
              <a:rPr lang="en-US" altLang="zh-CN" sz="1600" dirty="0">
                <a:solidFill>
                  <a:schemeClr val="bg2">
                    <a:lumMod val="50000"/>
                  </a:schemeClr>
                </a:solidFill>
              </a:rPr>
              <a:t>-</a:t>
            </a:r>
            <a:r>
              <a:rPr lang="zh-CN" altLang="en-US" sz="1600" dirty="0">
                <a:solidFill>
                  <a:schemeClr val="bg2">
                    <a:lumMod val="50000"/>
                  </a:schemeClr>
                </a:solidFill>
              </a:rPr>
              <a:t>预测结果的鲁棒性</a:t>
            </a:r>
            <a:endParaRPr lang="en-US" sz="1600" dirty="0">
              <a:solidFill>
                <a:schemeClr val="bg2">
                  <a:lumMod val="50000"/>
                </a:schemeClr>
              </a:solidFill>
            </a:endParaRPr>
          </a:p>
        </p:txBody>
      </p:sp>
    </p:spTree>
    <p:extLst>
      <p:ext uri="{BB962C8B-B14F-4D97-AF65-F5344CB8AC3E}">
        <p14:creationId xmlns:p14="http://schemas.microsoft.com/office/powerpoint/2010/main" val="1994681536"/>
      </p:ext>
    </p:extLst>
  </p:cSld>
  <p:clrMapOvr>
    <a:masterClrMapping/>
  </p:clrMapOvr>
  <p:transition>
    <p:fade/>
  </p:transition>
</p:sld>
</file>

<file path=ppt/theme/theme1.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39CC931C-31F5-42DC-845C-5924A563A9EF}" vid="{5DBF2D47-1BBA-4519-81D2-BF1A923ACF6F}"/>
    </a:ext>
  </a:extLst>
</a:theme>
</file>

<file path=ppt/theme/theme2.xml><?xml version="1.0" encoding="utf-8"?>
<a:theme xmlns:a="http://schemas.openxmlformats.org/drawingml/2006/main" name="SOFT BLACK TEMPLATE">
  <a:themeElements>
    <a:clrScheme name="TT for Dark - NEW 2018">
      <a:dk1>
        <a:srgbClr val="1A1A1A"/>
      </a:dk1>
      <a:lt1>
        <a:srgbClr val="FFFFFF"/>
      </a:lt1>
      <a:dk2>
        <a:srgbClr val="0D0D0D"/>
      </a:dk2>
      <a:lt2>
        <a:srgbClr val="E6E6E6"/>
      </a:lt2>
      <a:accent1>
        <a:srgbClr val="0078D4"/>
      </a:accent1>
      <a:accent2>
        <a:srgbClr val="00BCF2"/>
      </a:accent2>
      <a:accent3>
        <a:srgbClr val="107C10"/>
      </a:accent3>
      <a:accent4>
        <a:srgbClr val="D73B01"/>
      </a:accent4>
      <a:accent5>
        <a:srgbClr val="FFB900"/>
      </a:accent5>
      <a:accent6>
        <a:srgbClr val="E6E6E6"/>
      </a:accent6>
      <a:hlink>
        <a:srgbClr val="00BCF2"/>
      </a:hlink>
      <a:folHlink>
        <a:srgbClr val="00BCF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39CC931C-31F5-42DC-845C-5924A563A9EF}" vid="{C1CE89C3-209E-4CB6-B530-B14731819FE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3E0C5D18F323645A98956133A02DCC7" ma:contentTypeVersion="11" ma:contentTypeDescription="Create a new document." ma:contentTypeScope="" ma:versionID="211a75349d474192a83293b51c02f1ad">
  <xsd:schema xmlns:xsd="http://www.w3.org/2001/XMLSchema" xmlns:xs="http://www.w3.org/2001/XMLSchema" xmlns:p="http://schemas.microsoft.com/office/2006/metadata/properties" xmlns:ns1="http://schemas.microsoft.com/sharepoint/v3" xmlns:ns2="cf19287f-c95b-489e-b120-7cecafd1d699" xmlns:ns3="89a4766a-e9e1-4d58-841b-4c85ba9c1d4b" targetNamespace="http://schemas.microsoft.com/office/2006/metadata/properties" ma:root="true" ma:fieldsID="2b61fd7413e95be273c0adab13d28834" ns1:_="" ns2:_="" ns3:_="">
    <xsd:import namespace="http://schemas.microsoft.com/sharepoint/v3"/>
    <xsd:import namespace="cf19287f-c95b-489e-b120-7cecafd1d699"/>
    <xsd:import namespace="89a4766a-e9e1-4d58-841b-4c85ba9c1d4b"/>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2:MediaServiceGenerationTime" minOccurs="0"/>
                <xsd:element ref="ns2:MediaServiceEventHashCode" minOccurs="0"/>
                <xsd:element ref="ns2:MediaServiceOCR"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7" nillable="true" ma:displayName="Unified Compliance Policy Properties" ma:hidden="true" ma:internalName="_ip_UnifiedCompliancePolicyProperties">
      <xsd:simpleType>
        <xsd:restriction base="dms:Note"/>
      </xsd:simpleType>
    </xsd:element>
    <xsd:element name="_ip_UnifiedCompliancePolicyUIAction" ma:index="18"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f19287f-c95b-489e-b120-7cecafd1d6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9a4766a-e9e1-4d58-841b-4c85ba9c1d4b"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222A324-51CB-472B-BAEF-94738EBC1F52}"/>
</file>

<file path=customXml/itemProps2.xml><?xml version="1.0" encoding="utf-8"?>
<ds:datastoreItem xmlns:ds="http://schemas.openxmlformats.org/officeDocument/2006/customXml" ds:itemID="{6E40EAF5-E385-4F4D-B474-B0ABFA4BFB50}">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0162661C-A5F3-4873-95F0-B7404973D6E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PPTTemplate</Template>
  <TotalTime>0</TotalTime>
  <Words>5002</Words>
  <Application>Microsoft Office PowerPoint</Application>
  <PresentationFormat>Widescreen</PresentationFormat>
  <Paragraphs>527</Paragraphs>
  <Slides>47</Slides>
  <Notes>33</Notes>
  <HiddenSlides>1</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47</vt:i4>
      </vt:variant>
    </vt:vector>
  </HeadingPairs>
  <TitlesOfParts>
    <vt:vector size="62" baseType="lpstr">
      <vt:lpstr>Google Sans</vt:lpstr>
      <vt:lpstr>nyt-imperial</vt:lpstr>
      <vt:lpstr>Roboto Condensed</vt:lpstr>
      <vt:lpstr>Arial</vt:lpstr>
      <vt:lpstr>Calibri</vt:lpstr>
      <vt:lpstr>Cambria Math</vt:lpstr>
      <vt:lpstr>Consolas</vt:lpstr>
      <vt:lpstr>Microsoft Tai Le</vt:lpstr>
      <vt:lpstr>Segoe UI</vt:lpstr>
      <vt:lpstr>Segoe UI Semibold</vt:lpstr>
      <vt:lpstr>Segoe UI Semilight</vt:lpstr>
      <vt:lpstr>Source Sans Pro</vt:lpstr>
      <vt:lpstr>Wingdings</vt:lpstr>
      <vt:lpstr>WHITE TEMPLATE</vt:lpstr>
      <vt:lpstr>SOFT BLACK TEMPLATE</vt:lpstr>
      <vt:lpstr>人工智能安全隐私 AI Security &amp; Privacy</vt:lpstr>
      <vt:lpstr>AI在安全与隐私攸关的场景的应用</vt:lpstr>
      <vt:lpstr>深度学习模型的生命周期</vt:lpstr>
      <vt:lpstr>关注的安全相关性质</vt:lpstr>
      <vt:lpstr>完整性 (Integrity)</vt:lpstr>
      <vt:lpstr>对抗样本 (adversarial example)</vt:lpstr>
      <vt:lpstr>对抗样本生成方法</vt:lpstr>
      <vt:lpstr>对抗样本现象的解释</vt:lpstr>
      <vt:lpstr>物理世界的对抗样本</vt:lpstr>
      <vt:lpstr>其他领域的对抗样本</vt:lpstr>
      <vt:lpstr>针对迁移学习的对抗样本</vt:lpstr>
      <vt:lpstr>对抗防御方法</vt:lpstr>
      <vt:lpstr>对抗防御</vt:lpstr>
      <vt:lpstr>以蒸馏作为防御 (distillation as defense)</vt:lpstr>
      <vt:lpstr>[our work] 基于数据流分析的异常输入检测</vt:lpstr>
      <vt:lpstr>形式化验证 (formal verification)</vt:lpstr>
      <vt:lpstr>后门攻击 (backdoor attack)</vt:lpstr>
      <vt:lpstr>潜伏后门攻击 (latent backdoor attack)</vt:lpstr>
      <vt:lpstr>[our work] 通过模型逆向工程达成后门攻击</vt:lpstr>
      <vt:lpstr>后门防御 (defense of backdoor attacks)</vt:lpstr>
      <vt:lpstr>针对运行环境的攻击 (runtime attack)</vt:lpstr>
      <vt:lpstr>保密性 (Confidentiality)</vt:lpstr>
      <vt:lpstr>模型反转攻击 (model inversion attack)</vt:lpstr>
      <vt:lpstr>模型反转攻击 (cont.)</vt:lpstr>
      <vt:lpstr>成员推断攻击 (membership inference attack)</vt:lpstr>
      <vt:lpstr>差分隐私 (differential privacy)</vt:lpstr>
      <vt:lpstr>差分隐私 – 定义</vt:lpstr>
      <vt:lpstr>达成差分隐私的方法</vt:lpstr>
      <vt:lpstr>满足差分隐私的深度学习</vt:lpstr>
      <vt:lpstr>联邦学习 (federated learning)</vt:lpstr>
      <vt:lpstr>[our work] 差分隐私的模型适应 (differentially-private adaptation)</vt:lpstr>
      <vt:lpstr>同态加密 (homomorphic encryption)</vt:lpstr>
      <vt:lpstr>模型窃取 (model stealing)</vt:lpstr>
      <vt:lpstr>模型水印 (watermarking)</vt:lpstr>
      <vt:lpstr>[our work] 模型相似性检查 (similarity detection)</vt:lpstr>
      <vt:lpstr>可信执行环境 (trusted execution environment)</vt:lpstr>
      <vt:lpstr>伦理 (Ethics)</vt:lpstr>
      <vt:lpstr>算法公平性 (AI fairness)</vt:lpstr>
      <vt:lpstr>无偏见的中间表示 (fair representation)</vt:lpstr>
      <vt:lpstr>词向量中的刻板印象 (stereotypes in word embedding)</vt:lpstr>
      <vt:lpstr>[our work] 迁移学习中的偏见遗传 (bias inheritance)</vt:lpstr>
      <vt:lpstr>人工智能用于造假 </vt:lpstr>
      <vt:lpstr>人工智能用于战争</vt:lpstr>
      <vt:lpstr>信息茧房 (information cacoons)</vt:lpstr>
      <vt:lpstr>AI安全问题汇总</vt:lpstr>
      <vt:lpstr>总结 &amp; 挑战</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人工智能系统 System for AI   课程介绍 Lecture Introduction</dc:title>
  <dc:creator/>
  <cp:lastModifiedBy/>
  <cp:revision>24</cp:revision>
  <dcterms:created xsi:type="dcterms:W3CDTF">2019-12-23T01:38:49Z</dcterms:created>
  <dcterms:modified xsi:type="dcterms:W3CDTF">2020-06-10T14:19:05Z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0x01010013E0C5D18F323645A98956133A02DCC7</vt:lpwstr>
  </property>
</Properties>
</file>